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11" d="100"/>
          <a:sy n="111" d="100"/>
        </p:scale>
        <p:origin x="55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03721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Welcome. Name the single objective for the morning and confirm this is a review of last year’s plan, not a blank slate. Keep the open brief so we protect working time.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These are last year’s items — the value now is spotting what has changed, not re-litigating each one. Watch for weaknesses that a year’s work has since eased.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Ask whether “dissolution,” on last year’s list, is more or less of a live concern now. Opportunities that are slipping away matter as much as new ones.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Pull the twelve objectives in here too: which carry forward, which are done, which to retire. Then dot-vote.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Some goals will be carried-forward objectives (Saputo, RV dump station) with updated targets; some new. Push for specificity — what, and by when — and name a lead for each. Prune deliberately.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Recap the agreed priorities and draft goals, confirm who does what before the next meeting, thank Council, and close on time.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Close on time. Set the expectation that written notes follow and priorities come back for formal endorsement.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Get explicit agreement on the objective before moving on — a few minutes of alignment here prevents tangents later. Emphasise that decisions today are directional; formal adoption happens at a regular Council meeting.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Timings are a guide — watch the energy in the room and flex the SWOT and priorities blocks, but protect the break and the on-time close.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Post these on the wall. As CAO you are facilitating, not advocating — draw out Council’s views rather than lead with your own.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Every voice speaks early, which makes people far more likely to contribute later. Capture the shared values that surface — they echo through the SWOT.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read: a small tax base, a compact footprint, and a population that dipped then partly recovered all point one way — Glenwood grows through infill, retention, and regional partnership, not outward expansion. Note ~20 vacant homes against the MDP’s infill focus.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Quick confirmation the Vision still fits the community the numbers describe — it was just updated last year, so this is a gut-check, not a rewrite.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Start the goals review with the Saputo cluster — it drives the most (tax base and, in Council’s own logic, youth retention). Two deadlines bracket this meeting: electronic signage was due Spring 2026 (past), and the tax-base outcome is dated September 1, 2026 (days away).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Starting from the existing SWOT is faster and honours Council’s own work. Focus discussion on the ✗s, the ?s, and new items — the unchanged ✓s need little air time.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C3E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449928" y="640080"/>
            <a:ext cx="3291840" cy="2637692"/>
          </a:xfrm>
          <a:prstGeom prst="roundRect">
            <a:avLst>
              <a:gd name="adj" fmla="val 4160"/>
            </a:avLst>
          </a:prstGeom>
          <a:solidFill>
            <a:srgbClr val="F5F7F0"/>
          </a:solidFill>
          <a:ln/>
          <a:effectLst>
            <a:outerShdw blurRad="152400" dist="50800" dir="5400000" algn="bl" rotWithShape="0">
              <a:srgbClr val="0E220F">
                <a:alpha val="45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8528" y="868680"/>
            <a:ext cx="2834640" cy="218049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0" y="4160520"/>
            <a:ext cx="1219169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kern="0" spc="300" dirty="0">
                <a:solidFill>
                  <a:srgbClr val="CFE0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VILLAGE OF GLENWOOD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0" y="4526280"/>
            <a:ext cx="12191695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Council Strategic Planning</a:t>
            </a:r>
            <a:endParaRPr lang="en-US" sz="4400" dirty="0"/>
          </a:p>
        </p:txBody>
      </p:sp>
      <p:sp>
        <p:nvSpPr>
          <p:cNvPr id="6" name="Text 3"/>
          <p:cNvSpPr/>
          <p:nvPr/>
        </p:nvSpPr>
        <p:spPr>
          <a:xfrm>
            <a:off x="0" y="5440680"/>
            <a:ext cx="1219169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F3E7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Half-day working session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0" y="5806440"/>
            <a:ext cx="1219169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CFE0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Wednesday, August 26, 2026   ·   9:00 a.m. – 12:00 p.m.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5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74375" y="310896"/>
            <a:ext cx="868680" cy="66821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4572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B98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WE STOOD IN 2025 · INSIDE THE VILLAGE</a:t>
            </a:r>
            <a:endParaRPr lang="en-US" sz="1200" dirty="0"/>
          </a:p>
        </p:txBody>
      </p:sp>
      <p:sp>
        <p:nvSpPr>
          <p:cNvPr id="4" name="Text 1"/>
          <p:cNvSpPr/>
          <p:nvPr/>
        </p:nvSpPr>
        <p:spPr>
          <a:xfrm>
            <a:off x="548640" y="731520"/>
            <a:ext cx="96012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400" b="1" dirty="0">
                <a:solidFill>
                  <a:srgbClr val="2C5F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Strengths &amp; Weaknesses</a:t>
            </a:r>
            <a:endParaRPr lang="en-US" sz="3400" dirty="0"/>
          </a:p>
        </p:txBody>
      </p:sp>
      <p:sp>
        <p:nvSpPr>
          <p:cNvPr id="5" name="Shape 2"/>
          <p:cNvSpPr/>
          <p:nvPr/>
        </p:nvSpPr>
        <p:spPr>
          <a:xfrm>
            <a:off x="548640" y="1783080"/>
            <a:ext cx="5257800" cy="4160520"/>
          </a:xfrm>
          <a:prstGeom prst="roundRect">
            <a:avLst>
              <a:gd name="adj" fmla="val 1978"/>
            </a:avLst>
          </a:prstGeom>
          <a:solidFill>
            <a:srgbClr val="FFFFFF"/>
          </a:solidFill>
          <a:ln w="12700">
            <a:solidFill>
              <a:srgbClr val="D3DEC6"/>
            </a:solidFill>
            <a:prstDash val="solid"/>
          </a:ln>
          <a:effectLst>
            <a:outerShdw blurRad="88900" dist="38100" dir="5400000" algn="bl" rotWithShape="0">
              <a:srgbClr val="8A8F86">
                <a:alpha val="28000"/>
              </a:srgbClr>
            </a:outerShdw>
          </a:effectLst>
        </p:spPr>
      </p:sp>
      <p:sp>
        <p:nvSpPr>
          <p:cNvPr id="6" name="Shape 3"/>
          <p:cNvSpPr/>
          <p:nvPr/>
        </p:nvSpPr>
        <p:spPr>
          <a:xfrm>
            <a:off x="548640" y="1783080"/>
            <a:ext cx="5257800" cy="502920"/>
          </a:xfrm>
          <a:prstGeom prst="roundRect">
            <a:avLst>
              <a:gd name="adj" fmla="val 16364"/>
            </a:avLst>
          </a:prstGeom>
          <a:solidFill>
            <a:srgbClr val="6E9E43"/>
          </a:solidFill>
          <a:ln/>
        </p:spPr>
      </p:sp>
      <p:sp>
        <p:nvSpPr>
          <p:cNvPr id="7" name="Text 4"/>
          <p:cNvSpPr/>
          <p:nvPr/>
        </p:nvSpPr>
        <p:spPr>
          <a:xfrm>
            <a:off x="822960" y="1783080"/>
            <a:ext cx="4709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STRENGTHS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841248" y="2441448"/>
            <a:ext cx="4690872" cy="3337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24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Excellent water source &amp; supply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24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Affordable properties, large lots, fair taxation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24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Upgraded infrastructure &amp; services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24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Thriving downtown business core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24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Fresh air, no noise, great views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24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Friendly, animal-friendly residents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24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 crime &amp; low traffic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6172200" y="1783080"/>
            <a:ext cx="5257800" cy="4160520"/>
          </a:xfrm>
          <a:prstGeom prst="roundRect">
            <a:avLst>
              <a:gd name="adj" fmla="val 1978"/>
            </a:avLst>
          </a:prstGeom>
          <a:solidFill>
            <a:srgbClr val="FFFFFF"/>
          </a:solidFill>
          <a:ln w="12700">
            <a:solidFill>
              <a:srgbClr val="D3DEC6"/>
            </a:solidFill>
            <a:prstDash val="solid"/>
          </a:ln>
          <a:effectLst>
            <a:outerShdw blurRad="88900" dist="38100" dir="5400000" algn="bl" rotWithShape="0">
              <a:srgbClr val="8A8F86">
                <a:alpha val="28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6172200" y="1783080"/>
            <a:ext cx="5257800" cy="502920"/>
          </a:xfrm>
          <a:prstGeom prst="roundRect">
            <a:avLst>
              <a:gd name="adj" fmla="val 16364"/>
            </a:avLst>
          </a:prstGeom>
          <a:solidFill>
            <a:srgbClr val="B98A2E"/>
          </a:solidFill>
          <a:ln/>
        </p:spPr>
      </p:sp>
      <p:sp>
        <p:nvSpPr>
          <p:cNvPr id="11" name="Text 8"/>
          <p:cNvSpPr/>
          <p:nvPr/>
        </p:nvSpPr>
        <p:spPr>
          <a:xfrm>
            <a:off x="6446520" y="1783080"/>
            <a:ext cx="4709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WEAKNESSES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6464808" y="2404872"/>
            <a:ext cx="4690872" cy="3383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350"/>
              </a:spcAft>
              <a:buSzPct val="100000"/>
              <a:buChar char="•"/>
            </a:pPr>
            <a:r>
              <a:rPr lang="en-US" sz="1150" dirty="0">
                <a:solidFill>
                  <a:srgbClr val="24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Distance to services (no gas / medical)</a:t>
            </a:r>
            <a:endParaRPr lang="en-US" sz="1150" dirty="0"/>
          </a:p>
          <a:p>
            <a:pPr marL="342900" indent="-342900">
              <a:spcAft>
                <a:spcPts val="350"/>
              </a:spcAft>
              <a:buSzPct val="100000"/>
              <a:buChar char="•"/>
            </a:pPr>
            <a:r>
              <a:rPr lang="en-US" sz="1150" dirty="0">
                <a:solidFill>
                  <a:srgbClr val="24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Lack of housing, incl. senior’s</a:t>
            </a:r>
            <a:endParaRPr lang="en-US" sz="1150" dirty="0"/>
          </a:p>
          <a:p>
            <a:pPr marL="342900" indent="-342900">
              <a:spcAft>
                <a:spcPts val="350"/>
              </a:spcAft>
              <a:buSzPct val="100000"/>
              <a:buChar char="•"/>
            </a:pPr>
            <a:r>
              <a:rPr lang="en-US" sz="1150" dirty="0">
                <a:solidFill>
                  <a:srgbClr val="24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Few recreational opportunities</a:t>
            </a:r>
            <a:endParaRPr lang="en-US" sz="1150" dirty="0"/>
          </a:p>
          <a:p>
            <a:pPr marL="342900" indent="-342900">
              <a:spcAft>
                <a:spcPts val="350"/>
              </a:spcAft>
              <a:buSzPct val="100000"/>
              <a:buChar char="•"/>
            </a:pPr>
            <a:r>
              <a:rPr lang="en-US" sz="1150" dirty="0">
                <a:solidFill>
                  <a:srgbClr val="24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local ambulance</a:t>
            </a:r>
            <a:endParaRPr lang="en-US" sz="1150" dirty="0"/>
          </a:p>
          <a:p>
            <a:pPr marL="342900" indent="-342900">
              <a:spcAft>
                <a:spcPts val="350"/>
              </a:spcAft>
              <a:buSzPct val="100000"/>
              <a:buChar char="•"/>
            </a:pPr>
            <a:r>
              <a:rPr lang="en-US" sz="1150" dirty="0">
                <a:solidFill>
                  <a:srgbClr val="24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Religious &amp; cultural disconnect</a:t>
            </a:r>
            <a:endParaRPr lang="en-US" sz="1150" dirty="0"/>
          </a:p>
          <a:p>
            <a:pPr marL="342900" indent="-342900">
              <a:spcAft>
                <a:spcPts val="350"/>
              </a:spcAft>
              <a:buSzPct val="100000"/>
              <a:buChar char="•"/>
            </a:pPr>
            <a:r>
              <a:rPr lang="en-US" sz="1150" dirty="0">
                <a:solidFill>
                  <a:srgbClr val="24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Distance to neighbours</a:t>
            </a:r>
            <a:endParaRPr lang="en-US" sz="1150" dirty="0"/>
          </a:p>
          <a:p>
            <a:pPr marL="342900" indent="-342900">
              <a:spcAft>
                <a:spcPts val="350"/>
              </a:spcAft>
              <a:buSzPct val="100000"/>
              <a:buChar char="•"/>
            </a:pPr>
            <a:r>
              <a:rPr lang="en-US" sz="1150" dirty="0">
                <a:solidFill>
                  <a:srgbClr val="24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Loss of major employer</a:t>
            </a:r>
            <a:endParaRPr lang="en-US" sz="1150" dirty="0"/>
          </a:p>
          <a:p>
            <a:pPr marL="342900" indent="-342900">
              <a:spcAft>
                <a:spcPts val="350"/>
              </a:spcAft>
              <a:buSzPct val="100000"/>
              <a:buChar char="•"/>
            </a:pPr>
            <a:r>
              <a:rPr lang="en-US" sz="1150" dirty="0">
                <a:solidFill>
                  <a:srgbClr val="24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Cold-mix roads need constant upkeep</a:t>
            </a:r>
            <a:endParaRPr lang="en-US" sz="1150" dirty="0"/>
          </a:p>
          <a:p>
            <a:pPr marL="342900" indent="-342900">
              <a:spcAft>
                <a:spcPts val="350"/>
              </a:spcAft>
              <a:buSzPct val="100000"/>
              <a:buChar char="•"/>
            </a:pPr>
            <a:r>
              <a:rPr lang="en-US" sz="1150" dirty="0">
                <a:solidFill>
                  <a:srgbClr val="24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door-to-door garbage/recycling</a:t>
            </a:r>
            <a:endParaRPr lang="en-US" sz="1150" dirty="0"/>
          </a:p>
          <a:p>
            <a:pPr marL="342900" indent="-342900">
              <a:spcAft>
                <a:spcPts val="350"/>
              </a:spcAft>
              <a:buSzPct val="100000"/>
              <a:buChar char="•"/>
            </a:pPr>
            <a:r>
              <a:rPr lang="en-US" sz="1150" dirty="0">
                <a:solidFill>
                  <a:srgbClr val="24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Poor cell coverage</a:t>
            </a:r>
            <a:endParaRPr lang="en-US" sz="1150" dirty="0"/>
          </a:p>
          <a:p>
            <a:pPr marL="342900" indent="-342900">
              <a:spcAft>
                <a:spcPts val="350"/>
              </a:spcAft>
              <a:buSzPct val="100000"/>
              <a:buChar char="•"/>
            </a:pPr>
            <a:r>
              <a:rPr lang="en-US" sz="1150" dirty="0">
                <a:solidFill>
                  <a:srgbClr val="24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Untidy premises</a:t>
            </a:r>
            <a:endParaRPr lang="en-US" sz="1150" dirty="0"/>
          </a:p>
          <a:p>
            <a:pPr marL="342900" indent="-342900">
              <a:spcAft>
                <a:spcPts val="350"/>
              </a:spcAft>
              <a:buSzPct val="100000"/>
              <a:buChar char="•"/>
            </a:pPr>
            <a:r>
              <a:rPr lang="en-US" sz="1150" dirty="0">
                <a:solidFill>
                  <a:srgbClr val="24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Lack of volunteers</a:t>
            </a:r>
            <a:endParaRPr lang="en-US" sz="1150" dirty="0"/>
          </a:p>
          <a:p>
            <a:pPr marL="342900" indent="-342900">
              <a:spcAft>
                <a:spcPts val="350"/>
              </a:spcAft>
              <a:buSzPct val="100000"/>
              <a:buChar char="•"/>
            </a:pPr>
            <a:r>
              <a:rPr lang="en-US" sz="1150" dirty="0">
                <a:solidFill>
                  <a:srgbClr val="24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Lack of employment</a:t>
            </a:r>
            <a:endParaRPr lang="en-US" sz="1150" dirty="0"/>
          </a:p>
          <a:p>
            <a:pPr marL="342900" indent="-342900">
              <a:spcAft>
                <a:spcPts val="350"/>
              </a:spcAft>
              <a:buSzPct val="100000"/>
              <a:buChar char="•"/>
            </a:pPr>
            <a:r>
              <a:rPr lang="en-US" sz="1150" dirty="0">
                <a:solidFill>
                  <a:srgbClr val="24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Weather extremes</a:t>
            </a:r>
            <a:endParaRPr lang="en-US" sz="11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5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74375" y="310896"/>
            <a:ext cx="868680" cy="66821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4572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B98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WE STOOD IN 2025 · BEYOND THE VILLAGE</a:t>
            </a:r>
            <a:endParaRPr lang="en-US" sz="1200" dirty="0"/>
          </a:p>
        </p:txBody>
      </p:sp>
      <p:sp>
        <p:nvSpPr>
          <p:cNvPr id="4" name="Text 1"/>
          <p:cNvSpPr/>
          <p:nvPr/>
        </p:nvSpPr>
        <p:spPr>
          <a:xfrm>
            <a:off x="548640" y="731520"/>
            <a:ext cx="96012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400" b="1" dirty="0">
                <a:solidFill>
                  <a:srgbClr val="2C5F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Opportunities &amp; Threats</a:t>
            </a:r>
            <a:endParaRPr lang="en-US" sz="3400" dirty="0"/>
          </a:p>
        </p:txBody>
      </p:sp>
      <p:sp>
        <p:nvSpPr>
          <p:cNvPr id="5" name="Shape 2"/>
          <p:cNvSpPr/>
          <p:nvPr/>
        </p:nvSpPr>
        <p:spPr>
          <a:xfrm>
            <a:off x="548640" y="1783080"/>
            <a:ext cx="5257800" cy="4160520"/>
          </a:xfrm>
          <a:prstGeom prst="roundRect">
            <a:avLst>
              <a:gd name="adj" fmla="val 1978"/>
            </a:avLst>
          </a:prstGeom>
          <a:solidFill>
            <a:srgbClr val="FFFFFF"/>
          </a:solidFill>
          <a:ln w="12700">
            <a:solidFill>
              <a:srgbClr val="D3DEC6"/>
            </a:solidFill>
            <a:prstDash val="solid"/>
          </a:ln>
          <a:effectLst>
            <a:outerShdw blurRad="88900" dist="38100" dir="5400000" algn="bl" rotWithShape="0">
              <a:srgbClr val="8A8F86">
                <a:alpha val="28000"/>
              </a:srgbClr>
            </a:outerShdw>
          </a:effectLst>
        </p:spPr>
      </p:sp>
      <p:sp>
        <p:nvSpPr>
          <p:cNvPr id="6" name="Shape 3"/>
          <p:cNvSpPr/>
          <p:nvPr/>
        </p:nvSpPr>
        <p:spPr>
          <a:xfrm>
            <a:off x="548640" y="1783080"/>
            <a:ext cx="5257800" cy="502920"/>
          </a:xfrm>
          <a:prstGeom prst="roundRect">
            <a:avLst>
              <a:gd name="adj" fmla="val 16364"/>
            </a:avLst>
          </a:prstGeom>
          <a:solidFill>
            <a:srgbClr val="3E7FA6"/>
          </a:solidFill>
          <a:ln/>
        </p:spPr>
      </p:sp>
      <p:sp>
        <p:nvSpPr>
          <p:cNvPr id="7" name="Text 4"/>
          <p:cNvSpPr/>
          <p:nvPr/>
        </p:nvSpPr>
        <p:spPr>
          <a:xfrm>
            <a:off x="822960" y="1783080"/>
            <a:ext cx="4709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OPPORTUNITIES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841248" y="2441448"/>
            <a:ext cx="4690872" cy="3337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24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Change of use for the Saputo building</a:t>
            </a:r>
            <a:endParaRPr lang="en-US" sz="13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24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Vacant commercial property to develop</a:t>
            </a:r>
            <a:endParaRPr lang="en-US" sz="13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24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Promote the Village location (trade / investment)</a:t>
            </a:r>
            <a:endParaRPr lang="en-US" sz="13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24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Greater ties with First Nations</a:t>
            </a:r>
            <a:endParaRPr lang="en-US" sz="13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24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Tourism — rodeos, pow wows, star gazing, markets, camping</a:t>
            </a:r>
            <a:endParaRPr lang="en-US" sz="13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24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More volunteerism, esp. younger residents</a:t>
            </a:r>
            <a:endParaRPr lang="en-US" sz="13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24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Installation of fibre optics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6172200" y="1783080"/>
            <a:ext cx="5257800" cy="4160520"/>
          </a:xfrm>
          <a:prstGeom prst="roundRect">
            <a:avLst>
              <a:gd name="adj" fmla="val 1978"/>
            </a:avLst>
          </a:prstGeom>
          <a:solidFill>
            <a:srgbClr val="FFFFFF"/>
          </a:solidFill>
          <a:ln w="12700">
            <a:solidFill>
              <a:srgbClr val="D3DEC6"/>
            </a:solidFill>
            <a:prstDash val="solid"/>
          </a:ln>
          <a:effectLst>
            <a:outerShdw blurRad="88900" dist="38100" dir="5400000" algn="bl" rotWithShape="0">
              <a:srgbClr val="8A8F86">
                <a:alpha val="28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6172200" y="1783080"/>
            <a:ext cx="5257800" cy="502920"/>
          </a:xfrm>
          <a:prstGeom prst="roundRect">
            <a:avLst>
              <a:gd name="adj" fmla="val 16364"/>
            </a:avLst>
          </a:prstGeom>
          <a:solidFill>
            <a:srgbClr val="A15C3E"/>
          </a:solidFill>
          <a:ln/>
        </p:spPr>
      </p:sp>
      <p:sp>
        <p:nvSpPr>
          <p:cNvPr id="11" name="Text 8"/>
          <p:cNvSpPr/>
          <p:nvPr/>
        </p:nvSpPr>
        <p:spPr>
          <a:xfrm>
            <a:off x="6446520" y="1783080"/>
            <a:ext cx="4709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THREATS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6464808" y="2441448"/>
            <a:ext cx="4690872" cy="3337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24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Extreme weather, high winds, wildfire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24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Dissolution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24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Aging population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24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Poor youth retention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24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Apathy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24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Negative impact on youth (trauma / drugs)</a:t>
            </a:r>
            <a:endParaRPr lang="en-US" sz="13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5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74375" y="310896"/>
            <a:ext cx="868680" cy="66821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4572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B98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AFTER THE REFRESH</a:t>
            </a:r>
            <a:endParaRPr lang="en-US" sz="1200" dirty="0"/>
          </a:p>
        </p:txBody>
      </p:sp>
      <p:sp>
        <p:nvSpPr>
          <p:cNvPr id="4" name="Text 1"/>
          <p:cNvSpPr/>
          <p:nvPr/>
        </p:nvSpPr>
        <p:spPr>
          <a:xfrm>
            <a:off x="548640" y="731520"/>
            <a:ext cx="96926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400" b="1" dirty="0">
                <a:solidFill>
                  <a:srgbClr val="2C5F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From SWOT to priorities</a:t>
            </a:r>
            <a:endParaRPr lang="en-US" sz="3400" dirty="0"/>
          </a:p>
        </p:txBody>
      </p:sp>
      <p:sp>
        <p:nvSpPr>
          <p:cNvPr id="5" name="Shape 2"/>
          <p:cNvSpPr/>
          <p:nvPr/>
        </p:nvSpPr>
        <p:spPr>
          <a:xfrm>
            <a:off x="548640" y="1965960"/>
            <a:ext cx="3520440" cy="2834640"/>
          </a:xfrm>
          <a:prstGeom prst="roundRect">
            <a:avLst>
              <a:gd name="adj" fmla="val 2903"/>
            </a:avLst>
          </a:prstGeom>
          <a:solidFill>
            <a:srgbClr val="FFFFFF"/>
          </a:solidFill>
          <a:ln w="12700">
            <a:solidFill>
              <a:srgbClr val="D3DEC6"/>
            </a:solidFill>
            <a:prstDash val="solid"/>
          </a:ln>
          <a:effectLst>
            <a:outerShdw blurRad="88900" dist="38100" dir="5400000" algn="bl" rotWithShape="0">
              <a:srgbClr val="8A8F86">
                <a:alpha val="28000"/>
              </a:srgbClr>
            </a:outerShdw>
          </a:effectLst>
        </p:spPr>
      </p:sp>
      <p:sp>
        <p:nvSpPr>
          <p:cNvPr id="6" name="Shape 3"/>
          <p:cNvSpPr/>
          <p:nvPr/>
        </p:nvSpPr>
        <p:spPr>
          <a:xfrm>
            <a:off x="868680" y="2286000"/>
            <a:ext cx="640080" cy="640080"/>
          </a:xfrm>
          <a:prstGeom prst="ellipse">
            <a:avLst/>
          </a:prstGeom>
          <a:solidFill>
            <a:srgbClr val="6E9E43"/>
          </a:solidFill>
          <a:ln/>
        </p:spPr>
      </p:sp>
      <p:sp>
        <p:nvSpPr>
          <p:cNvPr id="7" name="Text 4"/>
          <p:cNvSpPr/>
          <p:nvPr/>
        </p:nvSpPr>
        <p:spPr>
          <a:xfrm>
            <a:off x="868680" y="228600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1645920" y="2331720"/>
            <a:ext cx="2240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2C5F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Find the themes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868680" y="3154680"/>
            <a:ext cx="288036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24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a strength can seize an opportunity, or a weakness meets a threat — that’s a priority. Name 4–6.</a:t>
            </a:r>
            <a:endParaRPr lang="en-US" sz="1350" dirty="0"/>
          </a:p>
        </p:txBody>
      </p:sp>
      <p:sp>
        <p:nvSpPr>
          <p:cNvPr id="10" name="Shape 7"/>
          <p:cNvSpPr/>
          <p:nvPr/>
        </p:nvSpPr>
        <p:spPr>
          <a:xfrm>
            <a:off x="4453128" y="1965960"/>
            <a:ext cx="3520440" cy="2834640"/>
          </a:xfrm>
          <a:prstGeom prst="roundRect">
            <a:avLst>
              <a:gd name="adj" fmla="val 2903"/>
            </a:avLst>
          </a:prstGeom>
          <a:solidFill>
            <a:srgbClr val="FFFFFF"/>
          </a:solidFill>
          <a:ln w="12700">
            <a:solidFill>
              <a:srgbClr val="D3DEC6"/>
            </a:solidFill>
            <a:prstDash val="solid"/>
          </a:ln>
          <a:effectLst>
            <a:outerShdw blurRad="88900" dist="38100" dir="5400000" algn="bl" rotWithShape="0">
              <a:srgbClr val="8A8F86">
                <a:alpha val="28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4773168" y="2286000"/>
            <a:ext cx="640080" cy="640080"/>
          </a:xfrm>
          <a:prstGeom prst="ellipse">
            <a:avLst/>
          </a:prstGeom>
          <a:solidFill>
            <a:srgbClr val="3E7FA6"/>
          </a:solidFill>
          <a:ln/>
        </p:spPr>
      </p:sp>
      <p:sp>
        <p:nvSpPr>
          <p:cNvPr id="12" name="Text 9"/>
          <p:cNvSpPr/>
          <p:nvPr/>
        </p:nvSpPr>
        <p:spPr>
          <a:xfrm>
            <a:off x="4773168" y="228600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5550408" y="2331720"/>
            <a:ext cx="2240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2C5F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Dot-vote</a:t>
            </a:r>
            <a:endParaRPr lang="en-US" sz="1800" dirty="0"/>
          </a:p>
        </p:txBody>
      </p:sp>
      <p:sp>
        <p:nvSpPr>
          <p:cNvPr id="14" name="Text 11"/>
          <p:cNvSpPr/>
          <p:nvPr/>
        </p:nvSpPr>
        <p:spPr>
          <a:xfrm>
            <a:off x="4773168" y="3154680"/>
            <a:ext cx="288036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24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dots each, placed on the themes that matter most for the coming year. The pattern shows our priorities fast.</a:t>
            </a:r>
            <a:endParaRPr lang="en-US" sz="1350" dirty="0"/>
          </a:p>
        </p:txBody>
      </p:sp>
      <p:sp>
        <p:nvSpPr>
          <p:cNvPr id="15" name="Shape 12"/>
          <p:cNvSpPr/>
          <p:nvPr/>
        </p:nvSpPr>
        <p:spPr>
          <a:xfrm>
            <a:off x="8357616" y="1965960"/>
            <a:ext cx="3520440" cy="2834640"/>
          </a:xfrm>
          <a:prstGeom prst="roundRect">
            <a:avLst>
              <a:gd name="adj" fmla="val 2903"/>
            </a:avLst>
          </a:prstGeom>
          <a:solidFill>
            <a:srgbClr val="FFFFFF"/>
          </a:solidFill>
          <a:ln w="12700">
            <a:solidFill>
              <a:srgbClr val="D3DEC6"/>
            </a:solidFill>
            <a:prstDash val="solid"/>
          </a:ln>
          <a:effectLst>
            <a:outerShdw blurRad="88900" dist="38100" dir="5400000" algn="bl" rotWithShape="0">
              <a:srgbClr val="8A8F86">
                <a:alpha val="28000"/>
              </a:srgbClr>
            </a:outerShdw>
          </a:effectLst>
        </p:spPr>
      </p:sp>
      <p:sp>
        <p:nvSpPr>
          <p:cNvPr id="16" name="Shape 13"/>
          <p:cNvSpPr/>
          <p:nvPr/>
        </p:nvSpPr>
        <p:spPr>
          <a:xfrm>
            <a:off x="8677656" y="2286000"/>
            <a:ext cx="640080" cy="640080"/>
          </a:xfrm>
          <a:prstGeom prst="ellipse">
            <a:avLst/>
          </a:prstGeom>
          <a:solidFill>
            <a:srgbClr val="B98A2E"/>
          </a:solidFill>
          <a:ln/>
        </p:spPr>
      </p:sp>
      <p:sp>
        <p:nvSpPr>
          <p:cNvPr id="17" name="Text 14"/>
          <p:cNvSpPr/>
          <p:nvPr/>
        </p:nvSpPr>
        <p:spPr>
          <a:xfrm>
            <a:off x="8677656" y="228600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600" dirty="0"/>
          </a:p>
        </p:txBody>
      </p:sp>
      <p:sp>
        <p:nvSpPr>
          <p:cNvPr id="18" name="Text 15"/>
          <p:cNvSpPr/>
          <p:nvPr/>
        </p:nvSpPr>
        <p:spPr>
          <a:xfrm>
            <a:off x="9454896" y="2331720"/>
            <a:ext cx="2240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2C5F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Sense-check</a:t>
            </a:r>
            <a:endParaRPr lang="en-US" sz="1800" dirty="0"/>
          </a:p>
        </p:txBody>
      </p:sp>
      <p:sp>
        <p:nvSpPr>
          <p:cNvPr id="19" name="Text 16"/>
          <p:cNvSpPr/>
          <p:nvPr/>
        </p:nvSpPr>
        <p:spPr>
          <a:xfrm>
            <a:off x="8677656" y="3154680"/>
            <a:ext cx="288036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24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 the top themes serve the Vision, and fit — or require updating — the MDP?</a:t>
            </a:r>
            <a:endParaRPr lang="en-US" sz="1350" dirty="0"/>
          </a:p>
        </p:txBody>
      </p:sp>
      <p:sp>
        <p:nvSpPr>
          <p:cNvPr id="20" name="Text 17"/>
          <p:cNvSpPr/>
          <p:nvPr/>
        </p:nvSpPr>
        <p:spPr>
          <a:xfrm>
            <a:off x="548640" y="507492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5E6B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Hold the group at the strategic level — this is where sessions get stuck in the weeds.</a:t>
            </a:r>
            <a:endParaRPr lang="en-US" sz="1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5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74375" y="310896"/>
            <a:ext cx="868680" cy="66821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4572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B98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WE’LL LEAVE WITH</a:t>
            </a:r>
            <a:endParaRPr lang="en-US" sz="1200" dirty="0"/>
          </a:p>
        </p:txBody>
      </p:sp>
      <p:sp>
        <p:nvSpPr>
          <p:cNvPr id="4" name="Text 1"/>
          <p:cNvSpPr/>
          <p:nvPr/>
        </p:nvSpPr>
        <p:spPr>
          <a:xfrm>
            <a:off x="548640" y="731520"/>
            <a:ext cx="96012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400" b="1" dirty="0">
                <a:solidFill>
                  <a:srgbClr val="2C5F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This year’s goals + owners</a:t>
            </a:r>
            <a:endParaRPr lang="en-US" sz="3400" dirty="0"/>
          </a:p>
        </p:txBody>
      </p:sp>
      <p:sp>
        <p:nvSpPr>
          <p:cNvPr id="5" name="Shape 2"/>
          <p:cNvSpPr/>
          <p:nvPr/>
        </p:nvSpPr>
        <p:spPr>
          <a:xfrm>
            <a:off x="548640" y="1874520"/>
            <a:ext cx="10744200" cy="502920"/>
          </a:xfrm>
          <a:prstGeom prst="roundRect">
            <a:avLst>
              <a:gd name="adj" fmla="val 10909"/>
            </a:avLst>
          </a:prstGeom>
          <a:solidFill>
            <a:srgbClr val="2C5F2D"/>
          </a:solidFill>
          <a:ln/>
        </p:spPr>
      </p:sp>
      <p:sp>
        <p:nvSpPr>
          <p:cNvPr id="6" name="Text 3"/>
          <p:cNvSpPr/>
          <p:nvPr/>
        </p:nvSpPr>
        <p:spPr>
          <a:xfrm>
            <a:off x="685800" y="1874520"/>
            <a:ext cx="1280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Priority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2148840" y="1874520"/>
            <a:ext cx="55778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Goal — what, and by when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7909560" y="1874520"/>
            <a:ext cx="1554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9646920" y="1874520"/>
            <a:ext cx="1600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 step</a:t>
            </a:r>
            <a:endParaRPr lang="en-US" sz="1350" dirty="0"/>
          </a:p>
        </p:txBody>
      </p:sp>
      <p:sp>
        <p:nvSpPr>
          <p:cNvPr id="10" name="Shape 7"/>
          <p:cNvSpPr/>
          <p:nvPr/>
        </p:nvSpPr>
        <p:spPr>
          <a:xfrm>
            <a:off x="548640" y="2377440"/>
            <a:ext cx="10744200" cy="658368"/>
          </a:xfrm>
          <a:prstGeom prst="rect">
            <a:avLst/>
          </a:prstGeom>
          <a:solidFill>
            <a:srgbClr val="F5F7F0"/>
          </a:solidFill>
          <a:ln w="12700">
            <a:solidFill>
              <a:srgbClr val="D3DEC6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548640" y="2377440"/>
            <a:ext cx="0" cy="658368"/>
          </a:xfrm>
          <a:prstGeom prst="line">
            <a:avLst/>
          </a:prstGeom>
          <a:noFill/>
          <a:ln w="12700">
            <a:solidFill>
              <a:srgbClr val="D3DEC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2011680" y="2377440"/>
            <a:ext cx="0" cy="658368"/>
          </a:xfrm>
          <a:prstGeom prst="line">
            <a:avLst/>
          </a:prstGeom>
          <a:noFill/>
          <a:ln w="12700">
            <a:solidFill>
              <a:srgbClr val="D3DEC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7772400" y="2377440"/>
            <a:ext cx="0" cy="658368"/>
          </a:xfrm>
          <a:prstGeom prst="line">
            <a:avLst/>
          </a:prstGeom>
          <a:noFill/>
          <a:ln w="12700">
            <a:solidFill>
              <a:srgbClr val="D3DEC6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9509760" y="2377440"/>
            <a:ext cx="0" cy="658368"/>
          </a:xfrm>
          <a:prstGeom prst="line">
            <a:avLst/>
          </a:prstGeom>
          <a:noFill/>
          <a:ln w="12700">
            <a:solidFill>
              <a:srgbClr val="D3DEC6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548640" y="3035808"/>
            <a:ext cx="1074420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3DEC6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548640" y="3035808"/>
            <a:ext cx="0" cy="658368"/>
          </a:xfrm>
          <a:prstGeom prst="line">
            <a:avLst/>
          </a:prstGeom>
          <a:noFill/>
          <a:ln w="12700">
            <a:solidFill>
              <a:srgbClr val="D3DEC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2011680" y="3035808"/>
            <a:ext cx="0" cy="658368"/>
          </a:xfrm>
          <a:prstGeom prst="line">
            <a:avLst/>
          </a:prstGeom>
          <a:noFill/>
          <a:ln w="12700">
            <a:solidFill>
              <a:srgbClr val="D3DEC6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7772400" y="3035808"/>
            <a:ext cx="0" cy="658368"/>
          </a:xfrm>
          <a:prstGeom prst="line">
            <a:avLst/>
          </a:prstGeom>
          <a:noFill/>
          <a:ln w="12700">
            <a:solidFill>
              <a:srgbClr val="D3DEC6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9509760" y="3035808"/>
            <a:ext cx="0" cy="658368"/>
          </a:xfrm>
          <a:prstGeom prst="line">
            <a:avLst/>
          </a:prstGeom>
          <a:noFill/>
          <a:ln w="12700">
            <a:solidFill>
              <a:srgbClr val="D3DEC6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548640" y="3694176"/>
            <a:ext cx="10744200" cy="658368"/>
          </a:xfrm>
          <a:prstGeom prst="rect">
            <a:avLst/>
          </a:prstGeom>
          <a:solidFill>
            <a:srgbClr val="F5F7F0"/>
          </a:solidFill>
          <a:ln w="12700">
            <a:solidFill>
              <a:srgbClr val="D3DEC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548640" y="3694176"/>
            <a:ext cx="0" cy="658368"/>
          </a:xfrm>
          <a:prstGeom prst="line">
            <a:avLst/>
          </a:prstGeom>
          <a:noFill/>
          <a:ln w="12700">
            <a:solidFill>
              <a:srgbClr val="D3DEC6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2011680" y="3694176"/>
            <a:ext cx="0" cy="658368"/>
          </a:xfrm>
          <a:prstGeom prst="line">
            <a:avLst/>
          </a:prstGeom>
          <a:noFill/>
          <a:ln w="12700">
            <a:solidFill>
              <a:srgbClr val="D3DEC6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7772400" y="3694176"/>
            <a:ext cx="0" cy="658368"/>
          </a:xfrm>
          <a:prstGeom prst="line">
            <a:avLst/>
          </a:prstGeom>
          <a:noFill/>
          <a:ln w="12700">
            <a:solidFill>
              <a:srgbClr val="D3DEC6"/>
            </a:solidFill>
            <a:prstDash val="solid"/>
          </a:ln>
        </p:spPr>
      </p:sp>
      <p:sp>
        <p:nvSpPr>
          <p:cNvPr id="24" name="Shape 21"/>
          <p:cNvSpPr/>
          <p:nvPr/>
        </p:nvSpPr>
        <p:spPr>
          <a:xfrm>
            <a:off x="9509760" y="3694176"/>
            <a:ext cx="0" cy="658368"/>
          </a:xfrm>
          <a:prstGeom prst="line">
            <a:avLst/>
          </a:prstGeom>
          <a:noFill/>
          <a:ln w="12700">
            <a:solidFill>
              <a:srgbClr val="D3DEC6"/>
            </a:solidFill>
            <a:prstDash val="solid"/>
          </a:ln>
        </p:spPr>
      </p:sp>
      <p:sp>
        <p:nvSpPr>
          <p:cNvPr id="25" name="Shape 22"/>
          <p:cNvSpPr/>
          <p:nvPr/>
        </p:nvSpPr>
        <p:spPr>
          <a:xfrm>
            <a:off x="548640" y="4352544"/>
            <a:ext cx="1074420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3DEC6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548640" y="4352544"/>
            <a:ext cx="0" cy="658368"/>
          </a:xfrm>
          <a:prstGeom prst="line">
            <a:avLst/>
          </a:prstGeom>
          <a:noFill/>
          <a:ln w="12700">
            <a:solidFill>
              <a:srgbClr val="D3DEC6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2011680" y="4352544"/>
            <a:ext cx="0" cy="658368"/>
          </a:xfrm>
          <a:prstGeom prst="line">
            <a:avLst/>
          </a:prstGeom>
          <a:noFill/>
          <a:ln w="12700">
            <a:solidFill>
              <a:srgbClr val="D3DEC6"/>
            </a:solidFill>
            <a:prstDash val="solid"/>
          </a:ln>
        </p:spPr>
      </p:sp>
      <p:sp>
        <p:nvSpPr>
          <p:cNvPr id="28" name="Shape 25"/>
          <p:cNvSpPr/>
          <p:nvPr/>
        </p:nvSpPr>
        <p:spPr>
          <a:xfrm>
            <a:off x="7772400" y="4352544"/>
            <a:ext cx="0" cy="658368"/>
          </a:xfrm>
          <a:prstGeom prst="line">
            <a:avLst/>
          </a:prstGeom>
          <a:noFill/>
          <a:ln w="12700">
            <a:solidFill>
              <a:srgbClr val="D3DEC6"/>
            </a:solidFill>
            <a:prstDash val="solid"/>
          </a:ln>
        </p:spPr>
      </p:sp>
      <p:sp>
        <p:nvSpPr>
          <p:cNvPr id="29" name="Shape 26"/>
          <p:cNvSpPr/>
          <p:nvPr/>
        </p:nvSpPr>
        <p:spPr>
          <a:xfrm>
            <a:off x="9509760" y="4352544"/>
            <a:ext cx="0" cy="658368"/>
          </a:xfrm>
          <a:prstGeom prst="line">
            <a:avLst/>
          </a:prstGeom>
          <a:noFill/>
          <a:ln w="12700">
            <a:solidFill>
              <a:srgbClr val="D3DEC6"/>
            </a:solidFill>
            <a:prstDash val="solid"/>
          </a:ln>
        </p:spPr>
      </p:sp>
      <p:sp>
        <p:nvSpPr>
          <p:cNvPr id="30" name="Shape 27"/>
          <p:cNvSpPr/>
          <p:nvPr/>
        </p:nvSpPr>
        <p:spPr>
          <a:xfrm>
            <a:off x="548640" y="5257800"/>
            <a:ext cx="10744200" cy="777240"/>
          </a:xfrm>
          <a:prstGeom prst="roundRect">
            <a:avLst>
              <a:gd name="adj" fmla="val 10588"/>
            </a:avLst>
          </a:prstGeom>
          <a:solidFill>
            <a:srgbClr val="F3E7C7"/>
          </a:solidFill>
          <a:ln/>
        </p:spPr>
      </p:sp>
      <p:sp>
        <p:nvSpPr>
          <p:cNvPr id="31" name="Text 28"/>
          <p:cNvSpPr/>
          <p:nvPr/>
        </p:nvSpPr>
        <p:spPr>
          <a:xfrm>
            <a:off x="822960" y="5257800"/>
            <a:ext cx="102412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B98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Aim for 3–5 goals. </a:t>
            </a:r>
            <a:r>
              <a:rPr lang="en-US" sz="1450" dirty="0">
                <a:solidFill>
                  <a:srgbClr val="24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few, resourced well, beats a dozen good intentions — the honest lesson from last year.</a:t>
            </a:r>
            <a:endParaRPr lang="en-US" sz="14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5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74375" y="310896"/>
            <a:ext cx="868680" cy="66821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4572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B98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BEFORE WE CLOSE</a:t>
            </a:r>
            <a:endParaRPr lang="en-US" sz="1200" dirty="0"/>
          </a:p>
        </p:txBody>
      </p:sp>
      <p:sp>
        <p:nvSpPr>
          <p:cNvPr id="4" name="Text 1"/>
          <p:cNvSpPr/>
          <p:nvPr/>
        </p:nvSpPr>
        <p:spPr>
          <a:xfrm>
            <a:off x="548640" y="731520"/>
            <a:ext cx="96926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400" b="1" dirty="0">
                <a:solidFill>
                  <a:srgbClr val="2C5F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Wrap-up &amp; next steps</a:t>
            </a:r>
            <a:endParaRPr lang="en-US" sz="3400" dirty="0"/>
          </a:p>
        </p:txBody>
      </p:sp>
      <p:sp>
        <p:nvSpPr>
          <p:cNvPr id="5" name="Shape 2"/>
          <p:cNvSpPr/>
          <p:nvPr/>
        </p:nvSpPr>
        <p:spPr>
          <a:xfrm>
            <a:off x="548640" y="1828800"/>
            <a:ext cx="10744200" cy="749808"/>
          </a:xfrm>
          <a:prstGeom prst="roundRect">
            <a:avLst>
              <a:gd name="adj" fmla="val 10976"/>
            </a:avLst>
          </a:prstGeom>
          <a:solidFill>
            <a:srgbClr val="FFFFFF"/>
          </a:solidFill>
          <a:ln w="12700">
            <a:solidFill>
              <a:srgbClr val="D3DEC6"/>
            </a:solidFill>
            <a:prstDash val="solid"/>
          </a:ln>
          <a:effectLst>
            <a:outerShdw blurRad="88900" dist="38100" dir="5400000" algn="bl" rotWithShape="0">
              <a:srgbClr val="8A8F86">
                <a:alpha val="28000"/>
              </a:srgbClr>
            </a:outerShdw>
          </a:effectLst>
        </p:spPr>
      </p:sp>
      <p:sp>
        <p:nvSpPr>
          <p:cNvPr id="6" name="Shape 3"/>
          <p:cNvSpPr/>
          <p:nvPr/>
        </p:nvSpPr>
        <p:spPr>
          <a:xfrm>
            <a:off x="804672" y="2002536"/>
            <a:ext cx="402336" cy="402336"/>
          </a:xfrm>
          <a:prstGeom prst="ellipse">
            <a:avLst/>
          </a:prstGeom>
          <a:solidFill>
            <a:srgbClr val="6E9E43"/>
          </a:solidFill>
          <a:ln/>
        </p:spPr>
      </p:sp>
      <p:sp>
        <p:nvSpPr>
          <p:cNvPr id="7" name="Text 4"/>
          <p:cNvSpPr/>
          <p:nvPr/>
        </p:nvSpPr>
        <p:spPr>
          <a:xfrm>
            <a:off x="804672" y="2002536"/>
            <a:ext cx="402336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1417320" y="1883664"/>
            <a:ext cx="31089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2C5F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Circulate the notes</a:t>
            </a:r>
            <a:endParaRPr lang="en-US" sz="1650" dirty="0"/>
          </a:p>
        </p:txBody>
      </p:sp>
      <p:sp>
        <p:nvSpPr>
          <p:cNvPr id="9" name="Text 6"/>
          <p:cNvSpPr/>
          <p:nvPr/>
        </p:nvSpPr>
        <p:spPr>
          <a:xfrm>
            <a:off x="4572000" y="1883664"/>
            <a:ext cx="6492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4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CAO writes up the refreshed SWOT, the priority themes, and the draft goals with owners.</a:t>
            </a:r>
            <a:endParaRPr lang="en-US" sz="1400" dirty="0"/>
          </a:p>
        </p:txBody>
      </p:sp>
      <p:sp>
        <p:nvSpPr>
          <p:cNvPr id="10" name="Shape 7"/>
          <p:cNvSpPr/>
          <p:nvPr/>
        </p:nvSpPr>
        <p:spPr>
          <a:xfrm>
            <a:off x="548640" y="2697480"/>
            <a:ext cx="10744200" cy="749808"/>
          </a:xfrm>
          <a:prstGeom prst="roundRect">
            <a:avLst>
              <a:gd name="adj" fmla="val 10976"/>
            </a:avLst>
          </a:prstGeom>
          <a:solidFill>
            <a:srgbClr val="FFFFFF"/>
          </a:solidFill>
          <a:ln w="12700">
            <a:solidFill>
              <a:srgbClr val="D3DEC6"/>
            </a:solidFill>
            <a:prstDash val="solid"/>
          </a:ln>
          <a:effectLst>
            <a:outerShdw blurRad="88900" dist="38100" dir="5400000" algn="bl" rotWithShape="0">
              <a:srgbClr val="8A8F86">
                <a:alpha val="28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804672" y="2871216"/>
            <a:ext cx="402336" cy="402336"/>
          </a:xfrm>
          <a:prstGeom prst="ellipse">
            <a:avLst/>
          </a:prstGeom>
          <a:solidFill>
            <a:srgbClr val="3E7FA6"/>
          </a:solidFill>
          <a:ln/>
        </p:spPr>
      </p:sp>
      <p:sp>
        <p:nvSpPr>
          <p:cNvPr id="12" name="Text 9"/>
          <p:cNvSpPr/>
          <p:nvPr/>
        </p:nvSpPr>
        <p:spPr>
          <a:xfrm>
            <a:off x="804672" y="2871216"/>
            <a:ext cx="402336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1417320" y="2752344"/>
            <a:ext cx="31089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2C5F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Endorse formally</a:t>
            </a:r>
            <a:endParaRPr lang="en-US" sz="1650" dirty="0"/>
          </a:p>
        </p:txBody>
      </p:sp>
      <p:sp>
        <p:nvSpPr>
          <p:cNvPr id="14" name="Text 11"/>
          <p:cNvSpPr/>
          <p:nvPr/>
        </p:nvSpPr>
        <p:spPr>
          <a:xfrm>
            <a:off x="4572000" y="2752344"/>
            <a:ext cx="6492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4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Bring the priorities to a regular Council meeting — today’s outcomes are directional.</a:t>
            </a:r>
            <a:endParaRPr lang="en-US" sz="1400" dirty="0"/>
          </a:p>
        </p:txBody>
      </p:sp>
      <p:sp>
        <p:nvSpPr>
          <p:cNvPr id="15" name="Shape 12"/>
          <p:cNvSpPr/>
          <p:nvPr/>
        </p:nvSpPr>
        <p:spPr>
          <a:xfrm>
            <a:off x="548640" y="3566160"/>
            <a:ext cx="10744200" cy="749808"/>
          </a:xfrm>
          <a:prstGeom prst="roundRect">
            <a:avLst>
              <a:gd name="adj" fmla="val 10976"/>
            </a:avLst>
          </a:prstGeom>
          <a:solidFill>
            <a:srgbClr val="FFFFFF"/>
          </a:solidFill>
          <a:ln w="12700">
            <a:solidFill>
              <a:srgbClr val="D3DEC6"/>
            </a:solidFill>
            <a:prstDash val="solid"/>
          </a:ln>
          <a:effectLst>
            <a:outerShdw blurRad="88900" dist="38100" dir="5400000" algn="bl" rotWithShape="0">
              <a:srgbClr val="8A8F86">
                <a:alpha val="28000"/>
              </a:srgbClr>
            </a:outerShdw>
          </a:effectLst>
        </p:spPr>
      </p:sp>
      <p:sp>
        <p:nvSpPr>
          <p:cNvPr id="16" name="Shape 13"/>
          <p:cNvSpPr/>
          <p:nvPr/>
        </p:nvSpPr>
        <p:spPr>
          <a:xfrm>
            <a:off x="804672" y="3739896"/>
            <a:ext cx="402336" cy="402336"/>
          </a:xfrm>
          <a:prstGeom prst="ellipse">
            <a:avLst/>
          </a:prstGeom>
          <a:solidFill>
            <a:srgbClr val="B98A2E"/>
          </a:solidFill>
          <a:ln/>
        </p:spPr>
      </p:sp>
      <p:sp>
        <p:nvSpPr>
          <p:cNvPr id="17" name="Text 14"/>
          <p:cNvSpPr/>
          <p:nvPr/>
        </p:nvSpPr>
        <p:spPr>
          <a:xfrm>
            <a:off x="804672" y="3739896"/>
            <a:ext cx="402336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600" dirty="0"/>
          </a:p>
        </p:txBody>
      </p:sp>
      <p:sp>
        <p:nvSpPr>
          <p:cNvPr id="18" name="Text 15"/>
          <p:cNvSpPr/>
          <p:nvPr/>
        </p:nvSpPr>
        <p:spPr>
          <a:xfrm>
            <a:off x="1417320" y="3621024"/>
            <a:ext cx="31089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2C5F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Put it to work</a:t>
            </a:r>
            <a:endParaRPr lang="en-US" sz="1650" dirty="0"/>
          </a:p>
        </p:txBody>
      </p:sp>
      <p:sp>
        <p:nvSpPr>
          <p:cNvPr id="19" name="Text 16"/>
          <p:cNvSpPr/>
          <p:nvPr/>
        </p:nvSpPr>
        <p:spPr>
          <a:xfrm>
            <a:off x="4572000" y="3621024"/>
            <a:ext cx="6492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4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Fold the confirmed goals into the CAO work plan; report progress quarterly.</a:t>
            </a:r>
            <a:endParaRPr lang="en-US" sz="1400" dirty="0"/>
          </a:p>
        </p:txBody>
      </p:sp>
      <p:sp>
        <p:nvSpPr>
          <p:cNvPr id="20" name="Shape 17"/>
          <p:cNvSpPr/>
          <p:nvPr/>
        </p:nvSpPr>
        <p:spPr>
          <a:xfrm>
            <a:off x="548640" y="4434840"/>
            <a:ext cx="10744200" cy="749808"/>
          </a:xfrm>
          <a:prstGeom prst="roundRect">
            <a:avLst>
              <a:gd name="adj" fmla="val 10976"/>
            </a:avLst>
          </a:prstGeom>
          <a:solidFill>
            <a:srgbClr val="FFFFFF"/>
          </a:solidFill>
          <a:ln w="12700">
            <a:solidFill>
              <a:srgbClr val="D3DEC6"/>
            </a:solidFill>
            <a:prstDash val="solid"/>
          </a:ln>
          <a:effectLst>
            <a:outerShdw blurRad="88900" dist="38100" dir="5400000" algn="bl" rotWithShape="0">
              <a:srgbClr val="8A8F86">
                <a:alpha val="28000"/>
              </a:srgbClr>
            </a:outerShdw>
          </a:effectLst>
        </p:spPr>
      </p:sp>
      <p:sp>
        <p:nvSpPr>
          <p:cNvPr id="21" name="Shape 18"/>
          <p:cNvSpPr/>
          <p:nvPr/>
        </p:nvSpPr>
        <p:spPr>
          <a:xfrm>
            <a:off x="804672" y="4608576"/>
            <a:ext cx="402336" cy="402336"/>
          </a:xfrm>
          <a:prstGeom prst="ellipse">
            <a:avLst/>
          </a:prstGeom>
          <a:solidFill>
            <a:srgbClr val="2C5F2D"/>
          </a:solidFill>
          <a:ln/>
        </p:spPr>
      </p:sp>
      <p:sp>
        <p:nvSpPr>
          <p:cNvPr id="22" name="Text 19"/>
          <p:cNvSpPr/>
          <p:nvPr/>
        </p:nvSpPr>
        <p:spPr>
          <a:xfrm>
            <a:off x="804672" y="4608576"/>
            <a:ext cx="402336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600" dirty="0"/>
          </a:p>
        </p:txBody>
      </p:sp>
      <p:sp>
        <p:nvSpPr>
          <p:cNvPr id="23" name="Text 20"/>
          <p:cNvSpPr/>
          <p:nvPr/>
        </p:nvSpPr>
        <p:spPr>
          <a:xfrm>
            <a:off x="1417320" y="4489704"/>
            <a:ext cx="31089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2C5F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Feed the MDP review</a:t>
            </a:r>
            <a:endParaRPr lang="en-US" sz="1650" dirty="0"/>
          </a:p>
        </p:txBody>
      </p:sp>
      <p:sp>
        <p:nvSpPr>
          <p:cNvPr id="24" name="Text 21"/>
          <p:cNvSpPr/>
          <p:nvPr/>
        </p:nvSpPr>
        <p:spPr>
          <a:xfrm>
            <a:off x="4572000" y="4489704"/>
            <a:ext cx="6492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4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Route relevant outcomes into the overdue Municipal Development Plan review.</a:t>
            </a:r>
            <a:endParaRPr lang="en-US" sz="1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1C3E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2888" y="1737360"/>
            <a:ext cx="1645920" cy="126609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0" y="3611880"/>
            <a:ext cx="1219169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i="1" dirty="0">
                <a:solidFill>
                  <a:srgbClr val="F3E7C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Great Views · Great Living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0" y="4206240"/>
            <a:ext cx="12191695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Thank you — let’s get to work.</a:t>
            </a:r>
            <a:endParaRPr lang="en-US" sz="3000" dirty="0"/>
          </a:p>
        </p:txBody>
      </p:sp>
      <p:sp>
        <p:nvSpPr>
          <p:cNvPr id="5" name="Text 2"/>
          <p:cNvSpPr/>
          <p:nvPr/>
        </p:nvSpPr>
        <p:spPr>
          <a:xfrm>
            <a:off x="0" y="5029200"/>
            <a:ext cx="1219169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CFE0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Village of Glenwood Council  ·  August 26, 2026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74375" y="310896"/>
            <a:ext cx="868680" cy="66821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4572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B98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OUR MORNING</a:t>
            </a:r>
            <a:endParaRPr lang="en-US" sz="1200" dirty="0"/>
          </a:p>
        </p:txBody>
      </p:sp>
      <p:sp>
        <p:nvSpPr>
          <p:cNvPr id="4" name="Text 1"/>
          <p:cNvSpPr/>
          <p:nvPr/>
        </p:nvSpPr>
        <p:spPr>
          <a:xfrm>
            <a:off x="548640" y="731520"/>
            <a:ext cx="96926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400" b="1" dirty="0">
                <a:solidFill>
                  <a:srgbClr val="2C5F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we’re here to do</a:t>
            </a:r>
            <a:endParaRPr lang="en-US" sz="3400" dirty="0"/>
          </a:p>
        </p:txBody>
      </p:sp>
      <p:sp>
        <p:nvSpPr>
          <p:cNvPr id="5" name="Shape 2"/>
          <p:cNvSpPr/>
          <p:nvPr/>
        </p:nvSpPr>
        <p:spPr>
          <a:xfrm>
            <a:off x="548640" y="1783080"/>
            <a:ext cx="6675120" cy="356616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D3DEC6"/>
            </a:solidFill>
            <a:prstDash val="solid"/>
          </a:ln>
          <a:effectLst>
            <a:outerShdw blurRad="88900" dist="38100" dir="5400000" algn="bl" rotWithShape="0">
              <a:srgbClr val="8A8F86">
                <a:alpha val="28000"/>
              </a:srgbClr>
            </a:outerShdw>
          </a:effectLst>
        </p:spPr>
      </p:sp>
      <p:sp>
        <p:nvSpPr>
          <p:cNvPr id="6" name="Text 3"/>
          <p:cNvSpPr/>
          <p:nvPr/>
        </p:nvSpPr>
        <p:spPr>
          <a:xfrm>
            <a:off x="914400" y="2057400"/>
            <a:ext cx="6035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By noon, Council will have: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960120" y="2606040"/>
            <a:ext cx="457200" cy="457200"/>
          </a:xfrm>
          <a:prstGeom prst="ellipse">
            <a:avLst/>
          </a:prstGeom>
          <a:solidFill>
            <a:srgbClr val="6E9E43"/>
          </a:solidFill>
          <a:ln/>
        </p:spPr>
      </p:sp>
      <p:sp>
        <p:nvSpPr>
          <p:cNvPr id="8" name="Text 5"/>
          <p:cNvSpPr/>
          <p:nvPr/>
        </p:nvSpPr>
        <p:spPr>
          <a:xfrm>
            <a:off x="960120" y="260604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1600200" y="2587752"/>
            <a:ext cx="5394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dirty="0">
                <a:solidFill>
                  <a:srgbClr val="24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status read on last year’s twelve objectives</a:t>
            </a:r>
            <a:endParaRPr lang="en-US" sz="1550" dirty="0"/>
          </a:p>
        </p:txBody>
      </p:sp>
      <p:sp>
        <p:nvSpPr>
          <p:cNvPr id="10" name="Shape 7"/>
          <p:cNvSpPr/>
          <p:nvPr/>
        </p:nvSpPr>
        <p:spPr>
          <a:xfrm>
            <a:off x="960120" y="3447288"/>
            <a:ext cx="457200" cy="457200"/>
          </a:xfrm>
          <a:prstGeom prst="ellipse">
            <a:avLst/>
          </a:prstGeom>
          <a:solidFill>
            <a:srgbClr val="6E9E43"/>
          </a:solidFill>
          <a:ln/>
        </p:spPr>
      </p:sp>
      <p:sp>
        <p:nvSpPr>
          <p:cNvPr id="11" name="Text 8"/>
          <p:cNvSpPr/>
          <p:nvPr/>
        </p:nvSpPr>
        <p:spPr>
          <a:xfrm>
            <a:off x="960120" y="3447288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1600200" y="3429000"/>
            <a:ext cx="5394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dirty="0">
                <a:solidFill>
                  <a:srgbClr val="24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refreshed SWOT — what’s changed in a year</a:t>
            </a:r>
            <a:endParaRPr lang="en-US" sz="1550" dirty="0"/>
          </a:p>
        </p:txBody>
      </p:sp>
      <p:sp>
        <p:nvSpPr>
          <p:cNvPr id="13" name="Shape 10"/>
          <p:cNvSpPr/>
          <p:nvPr/>
        </p:nvSpPr>
        <p:spPr>
          <a:xfrm>
            <a:off x="960120" y="4288536"/>
            <a:ext cx="457200" cy="457200"/>
          </a:xfrm>
          <a:prstGeom prst="ellipse">
            <a:avLst/>
          </a:prstGeom>
          <a:solidFill>
            <a:srgbClr val="6E9E43"/>
          </a:solidFill>
          <a:ln/>
        </p:spPr>
      </p:sp>
      <p:sp>
        <p:nvSpPr>
          <p:cNvPr id="14" name="Text 11"/>
          <p:cNvSpPr/>
          <p:nvPr/>
        </p:nvSpPr>
        <p:spPr>
          <a:xfrm>
            <a:off x="960120" y="4288536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1600200" y="4270248"/>
            <a:ext cx="5394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dirty="0">
                <a:solidFill>
                  <a:srgbClr val="24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short list of priorities, with owners, for the year ahead</a:t>
            </a:r>
            <a:endParaRPr lang="en-US" sz="1550" dirty="0"/>
          </a:p>
        </p:txBody>
      </p:sp>
      <p:sp>
        <p:nvSpPr>
          <p:cNvPr id="16" name="Shape 13"/>
          <p:cNvSpPr/>
          <p:nvPr/>
        </p:nvSpPr>
        <p:spPr>
          <a:xfrm>
            <a:off x="7543800" y="1783080"/>
            <a:ext cx="4114800" cy="3566160"/>
          </a:xfrm>
          <a:prstGeom prst="roundRect">
            <a:avLst>
              <a:gd name="adj" fmla="val 2308"/>
            </a:avLst>
          </a:prstGeom>
          <a:solidFill>
            <a:srgbClr val="2C5F2D"/>
          </a:solidFill>
          <a:ln/>
          <a:effectLst>
            <a:outerShdw blurRad="88900" dist="38100" dir="5400000" algn="bl" rotWithShape="0">
              <a:srgbClr val="8A8F86">
                <a:alpha val="28000"/>
              </a:srgbClr>
            </a:outerShdw>
          </a:effectLst>
        </p:spPr>
      </p:sp>
      <p:sp>
        <p:nvSpPr>
          <p:cNvPr id="17" name="Text 14"/>
          <p:cNvSpPr/>
          <p:nvPr/>
        </p:nvSpPr>
        <p:spPr>
          <a:xfrm>
            <a:off x="7863840" y="2057400"/>
            <a:ext cx="3566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F3E7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REVIEW YEAR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7863840" y="2377440"/>
            <a:ext cx="35204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Not a blank slate.</a:t>
            </a:r>
            <a:endParaRPr lang="en-US" sz="2300" dirty="0"/>
          </a:p>
        </p:txBody>
      </p:sp>
      <p:sp>
        <p:nvSpPr>
          <p:cNvPr id="19" name="Text 16"/>
          <p:cNvSpPr/>
          <p:nvPr/>
        </p:nvSpPr>
        <p:spPr>
          <a:xfrm>
            <a:off x="7863840" y="2971800"/>
            <a:ext cx="352044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450" dirty="0">
                <a:solidFill>
                  <a:srgbClr val="E7F0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Council built a full SWOT and adopted twelve objectives in August 2025. Today we check progress and refresh — rather than start cold.</a:t>
            </a:r>
            <a:endParaRPr lang="en-US" sz="14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74375" y="310896"/>
            <a:ext cx="868680" cy="66821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4572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B98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9:00 – 12:00</a:t>
            </a:r>
            <a:endParaRPr lang="en-US" sz="1200" dirty="0"/>
          </a:p>
        </p:txBody>
      </p:sp>
      <p:sp>
        <p:nvSpPr>
          <p:cNvPr id="4" name="Text 1"/>
          <p:cNvSpPr/>
          <p:nvPr/>
        </p:nvSpPr>
        <p:spPr>
          <a:xfrm>
            <a:off x="548640" y="731520"/>
            <a:ext cx="96926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400" b="1" dirty="0">
                <a:solidFill>
                  <a:srgbClr val="2C5F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Agenda at a glance</a:t>
            </a:r>
            <a:endParaRPr lang="en-US" sz="3400" dirty="0"/>
          </a:p>
        </p:txBody>
      </p:sp>
      <p:sp>
        <p:nvSpPr>
          <p:cNvPr id="5" name="Shape 2"/>
          <p:cNvSpPr/>
          <p:nvPr/>
        </p:nvSpPr>
        <p:spPr>
          <a:xfrm>
            <a:off x="548640" y="1783080"/>
            <a:ext cx="1371600" cy="438912"/>
          </a:xfrm>
          <a:prstGeom prst="roundRect">
            <a:avLst>
              <a:gd name="adj" fmla="val 12500"/>
            </a:avLst>
          </a:prstGeom>
          <a:solidFill>
            <a:srgbClr val="E9F1DD"/>
          </a:solidFill>
          <a:ln/>
        </p:spPr>
      </p:sp>
      <p:sp>
        <p:nvSpPr>
          <p:cNvPr id="6" name="Text 3"/>
          <p:cNvSpPr/>
          <p:nvPr/>
        </p:nvSpPr>
        <p:spPr>
          <a:xfrm>
            <a:off x="548640" y="1783080"/>
            <a:ext cx="13716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9:00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2148840" y="1783080"/>
            <a:ext cx="91440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dirty="0">
                <a:solidFill>
                  <a:srgbClr val="24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Welcome, objective &amp; ground rules</a:t>
            </a:r>
            <a:endParaRPr lang="en-US" sz="1550" dirty="0"/>
          </a:p>
        </p:txBody>
      </p:sp>
      <p:sp>
        <p:nvSpPr>
          <p:cNvPr id="8" name="Shape 5"/>
          <p:cNvSpPr/>
          <p:nvPr/>
        </p:nvSpPr>
        <p:spPr>
          <a:xfrm>
            <a:off x="548640" y="2359152"/>
            <a:ext cx="1371600" cy="438912"/>
          </a:xfrm>
          <a:prstGeom prst="roundRect">
            <a:avLst>
              <a:gd name="adj" fmla="val 12500"/>
            </a:avLst>
          </a:prstGeom>
          <a:solidFill>
            <a:srgbClr val="E9F1DD"/>
          </a:solidFill>
          <a:ln/>
        </p:spPr>
      </p:sp>
      <p:sp>
        <p:nvSpPr>
          <p:cNvPr id="9" name="Text 6"/>
          <p:cNvSpPr/>
          <p:nvPr/>
        </p:nvSpPr>
        <p:spPr>
          <a:xfrm>
            <a:off x="548640" y="2359152"/>
            <a:ext cx="13716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9:15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2148840" y="2359152"/>
            <a:ext cx="91440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dirty="0">
                <a:solidFill>
                  <a:srgbClr val="24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Warm-up: “Why Glenwood”</a:t>
            </a:r>
            <a:endParaRPr lang="en-US" sz="1550" dirty="0"/>
          </a:p>
        </p:txBody>
      </p:sp>
      <p:sp>
        <p:nvSpPr>
          <p:cNvPr id="11" name="Shape 8"/>
          <p:cNvSpPr/>
          <p:nvPr/>
        </p:nvSpPr>
        <p:spPr>
          <a:xfrm>
            <a:off x="548640" y="2935224"/>
            <a:ext cx="1371600" cy="438912"/>
          </a:xfrm>
          <a:prstGeom prst="roundRect">
            <a:avLst>
              <a:gd name="adj" fmla="val 12500"/>
            </a:avLst>
          </a:prstGeom>
          <a:solidFill>
            <a:srgbClr val="E9F1DD"/>
          </a:solidFill>
          <a:ln/>
        </p:spPr>
      </p:sp>
      <p:sp>
        <p:nvSpPr>
          <p:cNvPr id="12" name="Text 9"/>
          <p:cNvSpPr/>
          <p:nvPr/>
        </p:nvSpPr>
        <p:spPr>
          <a:xfrm>
            <a:off x="548640" y="2935224"/>
            <a:ext cx="13716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9:25</a:t>
            </a:r>
            <a:endParaRPr lang="en-US" sz="1500" dirty="0"/>
          </a:p>
        </p:txBody>
      </p:sp>
      <p:sp>
        <p:nvSpPr>
          <p:cNvPr id="13" name="Text 10"/>
          <p:cNvSpPr/>
          <p:nvPr/>
        </p:nvSpPr>
        <p:spPr>
          <a:xfrm>
            <a:off x="2148840" y="2935224"/>
            <a:ext cx="91440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dirty="0">
                <a:solidFill>
                  <a:srgbClr val="24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we stand: Vision, demographics &amp; the 12 objectives</a:t>
            </a:r>
            <a:endParaRPr lang="en-US" sz="1550" dirty="0"/>
          </a:p>
        </p:txBody>
      </p:sp>
      <p:sp>
        <p:nvSpPr>
          <p:cNvPr id="14" name="Shape 11"/>
          <p:cNvSpPr/>
          <p:nvPr/>
        </p:nvSpPr>
        <p:spPr>
          <a:xfrm>
            <a:off x="548640" y="3511296"/>
            <a:ext cx="1371600" cy="438912"/>
          </a:xfrm>
          <a:prstGeom prst="roundRect">
            <a:avLst>
              <a:gd name="adj" fmla="val 12500"/>
            </a:avLst>
          </a:prstGeom>
          <a:solidFill>
            <a:srgbClr val="E9F1DD"/>
          </a:solidFill>
          <a:ln/>
        </p:spPr>
      </p:sp>
      <p:sp>
        <p:nvSpPr>
          <p:cNvPr id="15" name="Text 12"/>
          <p:cNvSpPr/>
          <p:nvPr/>
        </p:nvSpPr>
        <p:spPr>
          <a:xfrm>
            <a:off x="548640" y="3511296"/>
            <a:ext cx="13716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9:55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2148840" y="3511296"/>
            <a:ext cx="91440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dirty="0">
                <a:solidFill>
                  <a:srgbClr val="24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SWOT refresh — update last year’s</a:t>
            </a:r>
            <a:endParaRPr lang="en-US" sz="1550" dirty="0"/>
          </a:p>
        </p:txBody>
      </p:sp>
      <p:sp>
        <p:nvSpPr>
          <p:cNvPr id="17" name="Shape 14"/>
          <p:cNvSpPr/>
          <p:nvPr/>
        </p:nvSpPr>
        <p:spPr>
          <a:xfrm>
            <a:off x="548640" y="4087368"/>
            <a:ext cx="1371600" cy="438912"/>
          </a:xfrm>
          <a:prstGeom prst="roundRect">
            <a:avLst>
              <a:gd name="adj" fmla="val 12500"/>
            </a:avLst>
          </a:prstGeom>
          <a:solidFill>
            <a:srgbClr val="F3E7C7"/>
          </a:solidFill>
          <a:ln/>
        </p:spPr>
      </p:sp>
      <p:sp>
        <p:nvSpPr>
          <p:cNvPr id="18" name="Text 15"/>
          <p:cNvSpPr/>
          <p:nvPr/>
        </p:nvSpPr>
        <p:spPr>
          <a:xfrm>
            <a:off x="548640" y="4087368"/>
            <a:ext cx="13716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B98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10:45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2148840" y="4087368"/>
            <a:ext cx="91440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i="1" dirty="0">
                <a:solidFill>
                  <a:srgbClr val="5E6B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Break</a:t>
            </a:r>
            <a:endParaRPr lang="en-US" sz="1550" dirty="0"/>
          </a:p>
        </p:txBody>
      </p:sp>
      <p:sp>
        <p:nvSpPr>
          <p:cNvPr id="20" name="Shape 17"/>
          <p:cNvSpPr/>
          <p:nvPr/>
        </p:nvSpPr>
        <p:spPr>
          <a:xfrm>
            <a:off x="548640" y="4663440"/>
            <a:ext cx="1371600" cy="438912"/>
          </a:xfrm>
          <a:prstGeom prst="roundRect">
            <a:avLst>
              <a:gd name="adj" fmla="val 12500"/>
            </a:avLst>
          </a:prstGeom>
          <a:solidFill>
            <a:srgbClr val="E9F1DD"/>
          </a:solidFill>
          <a:ln/>
        </p:spPr>
      </p:sp>
      <p:sp>
        <p:nvSpPr>
          <p:cNvPr id="21" name="Text 18"/>
          <p:cNvSpPr/>
          <p:nvPr/>
        </p:nvSpPr>
        <p:spPr>
          <a:xfrm>
            <a:off x="548640" y="4663440"/>
            <a:ext cx="13716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10:55</a:t>
            </a:r>
            <a:endParaRPr lang="en-US" sz="1500" dirty="0"/>
          </a:p>
        </p:txBody>
      </p:sp>
      <p:sp>
        <p:nvSpPr>
          <p:cNvPr id="22" name="Text 19"/>
          <p:cNvSpPr/>
          <p:nvPr/>
        </p:nvSpPr>
        <p:spPr>
          <a:xfrm>
            <a:off x="2148840" y="4663440"/>
            <a:ext cx="91440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dirty="0">
                <a:solidFill>
                  <a:srgbClr val="24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SWOT to priorities</a:t>
            </a:r>
            <a:endParaRPr lang="en-US" sz="1550" dirty="0"/>
          </a:p>
        </p:txBody>
      </p:sp>
      <p:sp>
        <p:nvSpPr>
          <p:cNvPr id="23" name="Shape 20"/>
          <p:cNvSpPr/>
          <p:nvPr/>
        </p:nvSpPr>
        <p:spPr>
          <a:xfrm>
            <a:off x="548640" y="5239512"/>
            <a:ext cx="1371600" cy="438912"/>
          </a:xfrm>
          <a:prstGeom prst="roundRect">
            <a:avLst>
              <a:gd name="adj" fmla="val 12500"/>
            </a:avLst>
          </a:prstGeom>
          <a:solidFill>
            <a:srgbClr val="E9F1DD"/>
          </a:solidFill>
          <a:ln/>
        </p:spPr>
      </p:sp>
      <p:sp>
        <p:nvSpPr>
          <p:cNvPr id="24" name="Text 21"/>
          <p:cNvSpPr/>
          <p:nvPr/>
        </p:nvSpPr>
        <p:spPr>
          <a:xfrm>
            <a:off x="548640" y="5239512"/>
            <a:ext cx="13716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11:35</a:t>
            </a:r>
            <a:endParaRPr lang="en-US" sz="1500" dirty="0"/>
          </a:p>
        </p:txBody>
      </p:sp>
      <p:sp>
        <p:nvSpPr>
          <p:cNvPr id="25" name="Text 22"/>
          <p:cNvSpPr/>
          <p:nvPr/>
        </p:nvSpPr>
        <p:spPr>
          <a:xfrm>
            <a:off x="2148840" y="5239512"/>
            <a:ext cx="91440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dirty="0">
                <a:solidFill>
                  <a:srgbClr val="24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 this year’s goals + owners</a:t>
            </a:r>
            <a:endParaRPr lang="en-US" sz="1550" dirty="0"/>
          </a:p>
        </p:txBody>
      </p:sp>
      <p:sp>
        <p:nvSpPr>
          <p:cNvPr id="26" name="Shape 23"/>
          <p:cNvSpPr/>
          <p:nvPr/>
        </p:nvSpPr>
        <p:spPr>
          <a:xfrm>
            <a:off x="548640" y="5815584"/>
            <a:ext cx="1371600" cy="438912"/>
          </a:xfrm>
          <a:prstGeom prst="roundRect">
            <a:avLst>
              <a:gd name="adj" fmla="val 12500"/>
            </a:avLst>
          </a:prstGeom>
          <a:solidFill>
            <a:srgbClr val="E9F1DD"/>
          </a:solidFill>
          <a:ln/>
        </p:spPr>
      </p:sp>
      <p:sp>
        <p:nvSpPr>
          <p:cNvPr id="27" name="Text 24"/>
          <p:cNvSpPr/>
          <p:nvPr/>
        </p:nvSpPr>
        <p:spPr>
          <a:xfrm>
            <a:off x="548640" y="5815584"/>
            <a:ext cx="13716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11:55</a:t>
            </a:r>
            <a:endParaRPr lang="en-US" sz="1500" dirty="0"/>
          </a:p>
        </p:txBody>
      </p:sp>
      <p:sp>
        <p:nvSpPr>
          <p:cNvPr id="28" name="Text 25"/>
          <p:cNvSpPr/>
          <p:nvPr/>
        </p:nvSpPr>
        <p:spPr>
          <a:xfrm>
            <a:off x="2148840" y="5815584"/>
            <a:ext cx="91440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dirty="0">
                <a:solidFill>
                  <a:srgbClr val="24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Wrap-up &amp; next steps</a:t>
            </a:r>
            <a:endParaRPr lang="en-US" sz="15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74375" y="310896"/>
            <a:ext cx="868680" cy="66821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4572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B98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WE’LL WORK</a:t>
            </a:r>
            <a:endParaRPr lang="en-US" sz="1200" dirty="0"/>
          </a:p>
        </p:txBody>
      </p:sp>
      <p:sp>
        <p:nvSpPr>
          <p:cNvPr id="4" name="Text 1"/>
          <p:cNvSpPr/>
          <p:nvPr/>
        </p:nvSpPr>
        <p:spPr>
          <a:xfrm>
            <a:off x="548640" y="731520"/>
            <a:ext cx="96926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400" b="1" dirty="0">
                <a:solidFill>
                  <a:srgbClr val="2C5F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Four ground rules</a:t>
            </a:r>
            <a:endParaRPr lang="en-US" sz="3400" dirty="0"/>
          </a:p>
        </p:txBody>
      </p:sp>
      <p:sp>
        <p:nvSpPr>
          <p:cNvPr id="5" name="Shape 2"/>
          <p:cNvSpPr/>
          <p:nvPr/>
        </p:nvSpPr>
        <p:spPr>
          <a:xfrm>
            <a:off x="548640" y="1828800"/>
            <a:ext cx="5257800" cy="1783080"/>
          </a:xfrm>
          <a:prstGeom prst="roundRect">
            <a:avLst>
              <a:gd name="adj" fmla="val 4615"/>
            </a:avLst>
          </a:prstGeom>
          <a:solidFill>
            <a:srgbClr val="FFFFFF"/>
          </a:solidFill>
          <a:ln w="12700">
            <a:solidFill>
              <a:srgbClr val="D3DEC6"/>
            </a:solidFill>
            <a:prstDash val="solid"/>
          </a:ln>
          <a:effectLst>
            <a:outerShdw blurRad="88900" dist="38100" dir="5400000" algn="bl" rotWithShape="0">
              <a:srgbClr val="8A8F86">
                <a:alpha val="28000"/>
              </a:srgbClr>
            </a:outerShdw>
          </a:effectLst>
        </p:spPr>
      </p:sp>
      <p:sp>
        <p:nvSpPr>
          <p:cNvPr id="6" name="Shape 3"/>
          <p:cNvSpPr/>
          <p:nvPr/>
        </p:nvSpPr>
        <p:spPr>
          <a:xfrm>
            <a:off x="868680" y="2148840"/>
            <a:ext cx="256032" cy="256032"/>
          </a:xfrm>
          <a:prstGeom prst="ellipse">
            <a:avLst/>
          </a:prstGeom>
          <a:solidFill>
            <a:srgbClr val="6E9E43"/>
          </a:solidFill>
          <a:ln/>
        </p:spPr>
      </p:sp>
      <p:sp>
        <p:nvSpPr>
          <p:cNvPr id="7" name="Text 4"/>
          <p:cNvSpPr/>
          <p:nvPr/>
        </p:nvSpPr>
        <p:spPr>
          <a:xfrm>
            <a:off x="1280160" y="2084832"/>
            <a:ext cx="42519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2C5F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Wear the “group hat”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1280160" y="2578608"/>
            <a:ext cx="4206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450" dirty="0">
                <a:solidFill>
                  <a:srgbClr val="24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Think for the whole Village — not one street or interest.</a:t>
            </a:r>
            <a:endParaRPr lang="en-US" sz="1450" dirty="0"/>
          </a:p>
        </p:txBody>
      </p:sp>
      <p:sp>
        <p:nvSpPr>
          <p:cNvPr id="9" name="Shape 6"/>
          <p:cNvSpPr/>
          <p:nvPr/>
        </p:nvSpPr>
        <p:spPr>
          <a:xfrm>
            <a:off x="6172200" y="1828800"/>
            <a:ext cx="5257800" cy="1783080"/>
          </a:xfrm>
          <a:prstGeom prst="roundRect">
            <a:avLst>
              <a:gd name="adj" fmla="val 4615"/>
            </a:avLst>
          </a:prstGeom>
          <a:solidFill>
            <a:srgbClr val="FFFFFF"/>
          </a:solidFill>
          <a:ln w="12700">
            <a:solidFill>
              <a:srgbClr val="D3DEC6"/>
            </a:solidFill>
            <a:prstDash val="solid"/>
          </a:ln>
          <a:effectLst>
            <a:outerShdw blurRad="88900" dist="38100" dir="5400000" algn="bl" rotWithShape="0">
              <a:srgbClr val="8A8F86">
                <a:alpha val="28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6492240" y="2148840"/>
            <a:ext cx="256032" cy="256032"/>
          </a:xfrm>
          <a:prstGeom prst="ellipse">
            <a:avLst/>
          </a:prstGeom>
          <a:solidFill>
            <a:srgbClr val="3E7FA6"/>
          </a:solidFill>
          <a:ln/>
        </p:spPr>
      </p:sp>
      <p:sp>
        <p:nvSpPr>
          <p:cNvPr id="11" name="Text 8"/>
          <p:cNvSpPr/>
          <p:nvPr/>
        </p:nvSpPr>
        <p:spPr>
          <a:xfrm>
            <a:off x="6903720" y="2084832"/>
            <a:ext cx="42519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2C5F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Every voice in</a:t>
            </a:r>
            <a:endParaRPr lang="en-US" sz="1900" dirty="0"/>
          </a:p>
        </p:txBody>
      </p:sp>
      <p:sp>
        <p:nvSpPr>
          <p:cNvPr id="12" name="Text 9"/>
          <p:cNvSpPr/>
          <p:nvPr/>
        </p:nvSpPr>
        <p:spPr>
          <a:xfrm>
            <a:off x="6903720" y="2578608"/>
            <a:ext cx="4206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450" dirty="0">
                <a:solidFill>
                  <a:srgbClr val="24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idea is dumb while we’re generating. Get it on the wall.</a:t>
            </a:r>
            <a:endParaRPr lang="en-US" sz="1450" dirty="0"/>
          </a:p>
        </p:txBody>
      </p:sp>
      <p:sp>
        <p:nvSpPr>
          <p:cNvPr id="13" name="Shape 10"/>
          <p:cNvSpPr/>
          <p:nvPr/>
        </p:nvSpPr>
        <p:spPr>
          <a:xfrm>
            <a:off x="548640" y="3931920"/>
            <a:ext cx="5257800" cy="1783080"/>
          </a:xfrm>
          <a:prstGeom prst="roundRect">
            <a:avLst>
              <a:gd name="adj" fmla="val 4615"/>
            </a:avLst>
          </a:prstGeom>
          <a:solidFill>
            <a:srgbClr val="FFFFFF"/>
          </a:solidFill>
          <a:ln w="12700">
            <a:solidFill>
              <a:srgbClr val="D3DEC6"/>
            </a:solidFill>
            <a:prstDash val="solid"/>
          </a:ln>
          <a:effectLst>
            <a:outerShdw blurRad="88900" dist="38100" dir="5400000" algn="bl" rotWithShape="0">
              <a:srgbClr val="8A8F86">
                <a:alpha val="28000"/>
              </a:srgbClr>
            </a:outerShdw>
          </a:effectLst>
        </p:spPr>
      </p:sp>
      <p:sp>
        <p:nvSpPr>
          <p:cNvPr id="14" name="Shape 11"/>
          <p:cNvSpPr/>
          <p:nvPr/>
        </p:nvSpPr>
        <p:spPr>
          <a:xfrm>
            <a:off x="868680" y="4251960"/>
            <a:ext cx="256032" cy="256032"/>
          </a:xfrm>
          <a:prstGeom prst="ellipse">
            <a:avLst/>
          </a:prstGeom>
          <a:solidFill>
            <a:srgbClr val="B98A2E"/>
          </a:solidFill>
          <a:ln/>
        </p:spPr>
      </p:sp>
      <p:sp>
        <p:nvSpPr>
          <p:cNvPr id="15" name="Text 12"/>
          <p:cNvSpPr/>
          <p:nvPr/>
        </p:nvSpPr>
        <p:spPr>
          <a:xfrm>
            <a:off x="1280160" y="4187952"/>
            <a:ext cx="42519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2C5F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Park the weeds</a:t>
            </a:r>
            <a:endParaRPr lang="en-US" sz="1900" dirty="0"/>
          </a:p>
        </p:txBody>
      </p:sp>
      <p:sp>
        <p:nvSpPr>
          <p:cNvPr id="16" name="Text 13"/>
          <p:cNvSpPr/>
          <p:nvPr/>
        </p:nvSpPr>
        <p:spPr>
          <a:xfrm>
            <a:off x="1280160" y="4681728"/>
            <a:ext cx="4206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450" dirty="0">
                <a:solidFill>
                  <a:srgbClr val="24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We’re setting direction today; operational detail goes on the Parking Lot.</a:t>
            </a:r>
            <a:endParaRPr lang="en-US" sz="1450" dirty="0"/>
          </a:p>
        </p:txBody>
      </p:sp>
      <p:sp>
        <p:nvSpPr>
          <p:cNvPr id="17" name="Shape 14"/>
          <p:cNvSpPr/>
          <p:nvPr/>
        </p:nvSpPr>
        <p:spPr>
          <a:xfrm>
            <a:off x="6172200" y="3931920"/>
            <a:ext cx="5257800" cy="1783080"/>
          </a:xfrm>
          <a:prstGeom prst="roundRect">
            <a:avLst>
              <a:gd name="adj" fmla="val 4615"/>
            </a:avLst>
          </a:prstGeom>
          <a:solidFill>
            <a:srgbClr val="FFFFFF"/>
          </a:solidFill>
          <a:ln w="12700">
            <a:solidFill>
              <a:srgbClr val="D3DEC6"/>
            </a:solidFill>
            <a:prstDash val="solid"/>
          </a:ln>
          <a:effectLst>
            <a:outerShdw blurRad="88900" dist="38100" dir="5400000" algn="bl" rotWithShape="0">
              <a:srgbClr val="8A8F86">
                <a:alpha val="28000"/>
              </a:srgbClr>
            </a:outerShdw>
          </a:effectLst>
        </p:spPr>
      </p:sp>
      <p:sp>
        <p:nvSpPr>
          <p:cNvPr id="18" name="Shape 15"/>
          <p:cNvSpPr/>
          <p:nvPr/>
        </p:nvSpPr>
        <p:spPr>
          <a:xfrm>
            <a:off x="6492240" y="4251960"/>
            <a:ext cx="256032" cy="256032"/>
          </a:xfrm>
          <a:prstGeom prst="ellipse">
            <a:avLst/>
          </a:prstGeom>
          <a:solidFill>
            <a:srgbClr val="2C5F2D"/>
          </a:solidFill>
          <a:ln/>
        </p:spPr>
      </p:sp>
      <p:sp>
        <p:nvSpPr>
          <p:cNvPr id="19" name="Text 16"/>
          <p:cNvSpPr/>
          <p:nvPr/>
        </p:nvSpPr>
        <p:spPr>
          <a:xfrm>
            <a:off x="6903720" y="4187952"/>
            <a:ext cx="42519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2C5F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Directional, not final</a:t>
            </a:r>
            <a:endParaRPr lang="en-US" sz="1900" dirty="0"/>
          </a:p>
        </p:txBody>
      </p:sp>
      <p:sp>
        <p:nvSpPr>
          <p:cNvPr id="20" name="Text 17"/>
          <p:cNvSpPr/>
          <p:nvPr/>
        </p:nvSpPr>
        <p:spPr>
          <a:xfrm>
            <a:off x="6903720" y="4681728"/>
            <a:ext cx="4206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1450" dirty="0">
                <a:solidFill>
                  <a:srgbClr val="24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Today’s outcomes are endorsed formally at a later Council meeting.</a:t>
            </a:r>
            <a:endParaRPr lang="en-US" sz="14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2C5F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1554480"/>
            <a:ext cx="1219169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kern="0" spc="300" dirty="0">
                <a:solidFill>
                  <a:srgbClr val="F3E7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WARM-UP  ·  10 MINUTES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914400" y="2286000"/>
            <a:ext cx="10362895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“What’s one thing about Glenwood</a:t>
            </a:r>
            <a:endParaRPr lang="en-US" sz="3800" dirty="0"/>
          </a:p>
          <a:p>
            <a:pPr marL="0" indent="0" algn="ctr">
              <a:lnSpc>
                <a:spcPct val="105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you’d fight to protect?”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0" y="4572000"/>
            <a:ext cx="1219169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i="1" dirty="0">
                <a:solidFill>
                  <a:srgbClr val="CFE0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or two sentences — round the table.</a:t>
            </a:r>
            <a:endParaRPr lang="en-US" sz="17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74375" y="310896"/>
            <a:ext cx="868680" cy="66821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4572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B98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CONTEXT FOR THE ROOM</a:t>
            </a:r>
            <a:endParaRPr lang="en-US" sz="1200" dirty="0"/>
          </a:p>
        </p:txBody>
      </p:sp>
      <p:sp>
        <p:nvSpPr>
          <p:cNvPr id="4" name="Text 1"/>
          <p:cNvSpPr/>
          <p:nvPr/>
        </p:nvSpPr>
        <p:spPr>
          <a:xfrm>
            <a:off x="548640" y="731520"/>
            <a:ext cx="96926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400" b="1" dirty="0">
                <a:solidFill>
                  <a:srgbClr val="2C5F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Glenwood at a glance</a:t>
            </a:r>
            <a:endParaRPr lang="en-US" sz="3400" dirty="0"/>
          </a:p>
        </p:txBody>
      </p:sp>
      <p:sp>
        <p:nvSpPr>
          <p:cNvPr id="5" name="Shape 2"/>
          <p:cNvSpPr/>
          <p:nvPr/>
        </p:nvSpPr>
        <p:spPr>
          <a:xfrm>
            <a:off x="548640" y="1783080"/>
            <a:ext cx="3520440" cy="1572768"/>
          </a:xfrm>
          <a:prstGeom prst="roundRect">
            <a:avLst>
              <a:gd name="adj" fmla="val 5233"/>
            </a:avLst>
          </a:prstGeom>
          <a:solidFill>
            <a:srgbClr val="FFFFFF"/>
          </a:solidFill>
          <a:ln w="12700">
            <a:solidFill>
              <a:srgbClr val="D3DEC6"/>
            </a:solidFill>
            <a:prstDash val="solid"/>
          </a:ln>
          <a:effectLst>
            <a:outerShdw blurRad="88900" dist="38100" dir="5400000" algn="bl" rotWithShape="0">
              <a:srgbClr val="8A8F86">
                <a:alpha val="28000"/>
              </a:srgbClr>
            </a:outerShdw>
          </a:effectLst>
        </p:spPr>
      </p:sp>
      <p:sp>
        <p:nvSpPr>
          <p:cNvPr id="6" name="Text 3"/>
          <p:cNvSpPr/>
          <p:nvPr/>
        </p:nvSpPr>
        <p:spPr>
          <a:xfrm>
            <a:off x="822960" y="1947672"/>
            <a:ext cx="29718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2C5F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272</a:t>
            </a:r>
            <a:endParaRPr lang="en-US" sz="3200" dirty="0"/>
          </a:p>
        </p:txBody>
      </p:sp>
      <p:sp>
        <p:nvSpPr>
          <p:cNvPr id="7" name="Text 4"/>
          <p:cNvSpPr/>
          <p:nvPr/>
        </p:nvSpPr>
        <p:spPr>
          <a:xfrm>
            <a:off x="841248" y="2624328"/>
            <a:ext cx="2971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4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Population (2021 Census)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841248" y="2916936"/>
            <a:ext cx="2971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5E6B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down from 316 in 2016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4453128" y="1783080"/>
            <a:ext cx="3520440" cy="1572768"/>
          </a:xfrm>
          <a:prstGeom prst="roundRect">
            <a:avLst>
              <a:gd name="adj" fmla="val 5233"/>
            </a:avLst>
          </a:prstGeom>
          <a:solidFill>
            <a:srgbClr val="FFFFFF"/>
          </a:solidFill>
          <a:ln w="12700">
            <a:solidFill>
              <a:srgbClr val="D3DEC6"/>
            </a:solidFill>
            <a:prstDash val="solid"/>
          </a:ln>
          <a:effectLst>
            <a:outerShdw blurRad="88900" dist="38100" dir="5400000" algn="bl" rotWithShape="0">
              <a:srgbClr val="8A8F86">
                <a:alpha val="28000"/>
              </a:srgbClr>
            </a:outerShdw>
          </a:effectLst>
        </p:spPr>
      </p:sp>
      <p:sp>
        <p:nvSpPr>
          <p:cNvPr id="10" name="Text 7"/>
          <p:cNvSpPr/>
          <p:nvPr/>
        </p:nvSpPr>
        <p:spPr>
          <a:xfrm>
            <a:off x="4727448" y="1947672"/>
            <a:ext cx="29718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6E9E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~294</a:t>
            </a:r>
            <a:endParaRPr lang="en-US" sz="3200" dirty="0"/>
          </a:p>
        </p:txBody>
      </p:sp>
      <p:sp>
        <p:nvSpPr>
          <p:cNvPr id="11" name="Text 8"/>
          <p:cNvSpPr/>
          <p:nvPr/>
        </p:nvSpPr>
        <p:spPr>
          <a:xfrm>
            <a:off x="4745736" y="2624328"/>
            <a:ext cx="2971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4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2025 provincial estimate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4745736" y="2916936"/>
            <a:ext cx="2971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5E6B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partial rebound</a:t>
            </a:r>
            <a:endParaRPr lang="en-US" sz="1250" dirty="0"/>
          </a:p>
        </p:txBody>
      </p:sp>
      <p:sp>
        <p:nvSpPr>
          <p:cNvPr id="13" name="Shape 10"/>
          <p:cNvSpPr/>
          <p:nvPr/>
        </p:nvSpPr>
        <p:spPr>
          <a:xfrm>
            <a:off x="8357616" y="1783080"/>
            <a:ext cx="3520440" cy="1572768"/>
          </a:xfrm>
          <a:prstGeom prst="roundRect">
            <a:avLst>
              <a:gd name="adj" fmla="val 5233"/>
            </a:avLst>
          </a:prstGeom>
          <a:solidFill>
            <a:srgbClr val="FFFFFF"/>
          </a:solidFill>
          <a:ln w="12700">
            <a:solidFill>
              <a:srgbClr val="D3DEC6"/>
            </a:solidFill>
            <a:prstDash val="solid"/>
          </a:ln>
          <a:effectLst>
            <a:outerShdw blurRad="88900" dist="38100" dir="5400000" algn="bl" rotWithShape="0">
              <a:srgbClr val="8A8F86">
                <a:alpha val="28000"/>
              </a:srgbClr>
            </a:outerShdw>
          </a:effectLst>
        </p:spPr>
      </p:sp>
      <p:sp>
        <p:nvSpPr>
          <p:cNvPr id="14" name="Text 11"/>
          <p:cNvSpPr/>
          <p:nvPr/>
        </p:nvSpPr>
        <p:spPr>
          <a:xfrm>
            <a:off x="8631936" y="1947672"/>
            <a:ext cx="29718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3E7FA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104 / 124</a:t>
            </a:r>
            <a:endParaRPr lang="en-US" sz="3200" dirty="0"/>
          </a:p>
        </p:txBody>
      </p:sp>
      <p:sp>
        <p:nvSpPr>
          <p:cNvPr id="15" name="Text 12"/>
          <p:cNvSpPr/>
          <p:nvPr/>
        </p:nvSpPr>
        <p:spPr>
          <a:xfrm>
            <a:off x="8650224" y="2624328"/>
            <a:ext cx="2971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4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Homes occupied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8650224" y="2916936"/>
            <a:ext cx="2971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5E6B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~20 sitting vacant</a:t>
            </a:r>
            <a:endParaRPr lang="en-US" sz="1250" dirty="0"/>
          </a:p>
        </p:txBody>
      </p:sp>
      <p:sp>
        <p:nvSpPr>
          <p:cNvPr id="17" name="Shape 14"/>
          <p:cNvSpPr/>
          <p:nvPr/>
        </p:nvSpPr>
        <p:spPr>
          <a:xfrm>
            <a:off x="548640" y="3666744"/>
            <a:ext cx="3520440" cy="1572768"/>
          </a:xfrm>
          <a:prstGeom prst="roundRect">
            <a:avLst>
              <a:gd name="adj" fmla="val 5233"/>
            </a:avLst>
          </a:prstGeom>
          <a:solidFill>
            <a:srgbClr val="FFFFFF"/>
          </a:solidFill>
          <a:ln w="12700">
            <a:solidFill>
              <a:srgbClr val="D3DEC6"/>
            </a:solidFill>
            <a:prstDash val="solid"/>
          </a:ln>
          <a:effectLst>
            <a:outerShdw blurRad="88900" dist="38100" dir="5400000" algn="bl" rotWithShape="0">
              <a:srgbClr val="8A8F86">
                <a:alpha val="28000"/>
              </a:srgbClr>
            </a:outerShdw>
          </a:effectLst>
        </p:spPr>
      </p:sp>
      <p:sp>
        <p:nvSpPr>
          <p:cNvPr id="18" name="Text 15"/>
          <p:cNvSpPr/>
          <p:nvPr/>
        </p:nvSpPr>
        <p:spPr>
          <a:xfrm>
            <a:off x="822960" y="3831336"/>
            <a:ext cx="29718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B98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~$64,500</a:t>
            </a:r>
            <a:endParaRPr lang="en-US" sz="3200" dirty="0"/>
          </a:p>
        </p:txBody>
      </p:sp>
      <p:sp>
        <p:nvSpPr>
          <p:cNvPr id="19" name="Text 16"/>
          <p:cNvSpPr/>
          <p:nvPr/>
        </p:nvSpPr>
        <p:spPr>
          <a:xfrm>
            <a:off x="841248" y="4507992"/>
            <a:ext cx="2971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4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Median household income</a:t>
            </a:r>
            <a:endParaRPr lang="en-US" sz="1400" dirty="0"/>
          </a:p>
        </p:txBody>
      </p:sp>
      <p:sp>
        <p:nvSpPr>
          <p:cNvPr id="20" name="Text 17"/>
          <p:cNvSpPr/>
          <p:nvPr/>
        </p:nvSpPr>
        <p:spPr>
          <a:xfrm>
            <a:off x="841248" y="4800600"/>
            <a:ext cx="2971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5E6B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below the Alberta median</a:t>
            </a:r>
            <a:endParaRPr lang="en-US" sz="1250" dirty="0"/>
          </a:p>
        </p:txBody>
      </p:sp>
      <p:sp>
        <p:nvSpPr>
          <p:cNvPr id="21" name="Shape 18"/>
          <p:cNvSpPr/>
          <p:nvPr/>
        </p:nvSpPr>
        <p:spPr>
          <a:xfrm>
            <a:off x="4453128" y="3666744"/>
            <a:ext cx="3520440" cy="1572768"/>
          </a:xfrm>
          <a:prstGeom prst="roundRect">
            <a:avLst>
              <a:gd name="adj" fmla="val 5233"/>
            </a:avLst>
          </a:prstGeom>
          <a:solidFill>
            <a:srgbClr val="FFFFFF"/>
          </a:solidFill>
          <a:ln w="12700">
            <a:solidFill>
              <a:srgbClr val="D3DEC6"/>
            </a:solidFill>
            <a:prstDash val="solid"/>
          </a:ln>
          <a:effectLst>
            <a:outerShdw blurRad="88900" dist="38100" dir="5400000" algn="bl" rotWithShape="0">
              <a:srgbClr val="8A8F86">
                <a:alpha val="28000"/>
              </a:srgbClr>
            </a:outerShdw>
          </a:effectLst>
        </p:spPr>
      </p:sp>
      <p:sp>
        <p:nvSpPr>
          <p:cNvPr id="22" name="Text 19"/>
          <p:cNvSpPr/>
          <p:nvPr/>
        </p:nvSpPr>
        <p:spPr>
          <a:xfrm>
            <a:off x="4727448" y="3831336"/>
            <a:ext cx="29718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6E9E4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2.8</a:t>
            </a:r>
            <a:endParaRPr lang="en-US" sz="3200" dirty="0"/>
          </a:p>
        </p:txBody>
      </p:sp>
      <p:sp>
        <p:nvSpPr>
          <p:cNvPr id="23" name="Text 20"/>
          <p:cNvSpPr/>
          <p:nvPr/>
        </p:nvSpPr>
        <p:spPr>
          <a:xfrm>
            <a:off x="4745736" y="4507992"/>
            <a:ext cx="2971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4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Persons per household</a:t>
            </a:r>
            <a:endParaRPr lang="en-US" sz="1400" dirty="0"/>
          </a:p>
        </p:txBody>
      </p:sp>
      <p:sp>
        <p:nvSpPr>
          <p:cNvPr id="24" name="Text 21"/>
          <p:cNvSpPr/>
          <p:nvPr/>
        </p:nvSpPr>
        <p:spPr>
          <a:xfrm>
            <a:off x="4745736" y="4800600"/>
            <a:ext cx="2971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5E6B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family-oriented</a:t>
            </a:r>
            <a:endParaRPr lang="en-US" sz="1250" dirty="0"/>
          </a:p>
        </p:txBody>
      </p:sp>
      <p:sp>
        <p:nvSpPr>
          <p:cNvPr id="25" name="Shape 22"/>
          <p:cNvSpPr/>
          <p:nvPr/>
        </p:nvSpPr>
        <p:spPr>
          <a:xfrm>
            <a:off x="8357616" y="3666744"/>
            <a:ext cx="3520440" cy="1572768"/>
          </a:xfrm>
          <a:prstGeom prst="roundRect">
            <a:avLst>
              <a:gd name="adj" fmla="val 5233"/>
            </a:avLst>
          </a:prstGeom>
          <a:solidFill>
            <a:srgbClr val="FFFFFF"/>
          </a:solidFill>
          <a:ln w="12700">
            <a:solidFill>
              <a:srgbClr val="D3DEC6"/>
            </a:solidFill>
            <a:prstDash val="solid"/>
          </a:ln>
          <a:effectLst>
            <a:outerShdw blurRad="88900" dist="38100" dir="5400000" algn="bl" rotWithShape="0">
              <a:srgbClr val="8A8F86">
                <a:alpha val="28000"/>
              </a:srgbClr>
            </a:outerShdw>
          </a:effectLst>
        </p:spPr>
      </p:sp>
      <p:sp>
        <p:nvSpPr>
          <p:cNvPr id="26" name="Text 23"/>
          <p:cNvSpPr/>
          <p:nvPr/>
        </p:nvSpPr>
        <p:spPr>
          <a:xfrm>
            <a:off x="8631936" y="3831336"/>
            <a:ext cx="29718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3E7FA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1.37 km²</a:t>
            </a:r>
            <a:endParaRPr lang="en-US" sz="3200" dirty="0"/>
          </a:p>
        </p:txBody>
      </p:sp>
      <p:sp>
        <p:nvSpPr>
          <p:cNvPr id="27" name="Text 24"/>
          <p:cNvSpPr/>
          <p:nvPr/>
        </p:nvSpPr>
        <p:spPr>
          <a:xfrm>
            <a:off x="8650224" y="4507992"/>
            <a:ext cx="2971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4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Land area</a:t>
            </a:r>
            <a:endParaRPr lang="en-US" sz="1400" dirty="0"/>
          </a:p>
        </p:txBody>
      </p:sp>
      <p:sp>
        <p:nvSpPr>
          <p:cNvPr id="28" name="Text 25"/>
          <p:cNvSpPr/>
          <p:nvPr/>
        </p:nvSpPr>
        <p:spPr>
          <a:xfrm>
            <a:off x="8650224" y="4800600"/>
            <a:ext cx="2971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5E6B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compact footprint</a:t>
            </a:r>
            <a:endParaRPr lang="en-US" sz="1250" dirty="0"/>
          </a:p>
        </p:txBody>
      </p:sp>
      <p:sp>
        <p:nvSpPr>
          <p:cNvPr id="29" name="Text 26"/>
          <p:cNvSpPr/>
          <p:nvPr/>
        </p:nvSpPr>
        <p:spPr>
          <a:xfrm>
            <a:off x="548640" y="525780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5E6B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Sources: Statistics Canada 2021 Census; Alberta Regional Dashboard.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E9F1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74375" y="310896"/>
            <a:ext cx="868680" cy="66821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0" y="1234440"/>
            <a:ext cx="1219169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kern="0" spc="300" dirty="0">
                <a:solidFill>
                  <a:srgbClr val="B98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OUR VISION  ·  AMENDED 2025</a:t>
            </a:r>
            <a:endParaRPr lang="en-US" sz="1300" dirty="0"/>
          </a:p>
        </p:txBody>
      </p:sp>
      <p:sp>
        <p:nvSpPr>
          <p:cNvPr id="4" name="Text 1"/>
          <p:cNvSpPr/>
          <p:nvPr/>
        </p:nvSpPr>
        <p:spPr>
          <a:xfrm>
            <a:off x="1280160" y="1828800"/>
            <a:ext cx="9631375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8000"/>
              </a:lnSpc>
              <a:buNone/>
            </a:pPr>
            <a:r>
              <a:rPr lang="en-US" sz="2500" i="1" dirty="0">
                <a:solidFill>
                  <a:srgbClr val="2C5F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“Glenwood is a tranquil place that offers a snapshot of historic western settlements. The Village provides residents and visitors alike with a variety of recreational and cultural opportunities, a relaxing atmosphere and a high quality of life.”</a:t>
            </a:r>
            <a:endParaRPr lang="en-US" sz="2500" dirty="0"/>
          </a:p>
        </p:txBody>
      </p:sp>
      <p:sp>
        <p:nvSpPr>
          <p:cNvPr id="5" name="Text 2"/>
          <p:cNvSpPr/>
          <p:nvPr/>
        </p:nvSpPr>
        <p:spPr>
          <a:xfrm>
            <a:off x="0" y="4754880"/>
            <a:ext cx="1219169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5E6B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Council added “and cultural” on August 20, 2025.</a:t>
            </a:r>
            <a:endParaRPr lang="en-US" sz="1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5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74375" y="310896"/>
            <a:ext cx="868680" cy="66821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4572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B98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LAST YEAR’S PLAN</a:t>
            </a:r>
            <a:endParaRPr lang="en-US" sz="1200" dirty="0"/>
          </a:p>
        </p:txBody>
      </p:sp>
      <p:sp>
        <p:nvSpPr>
          <p:cNvPr id="4" name="Text 1"/>
          <p:cNvSpPr/>
          <p:nvPr/>
        </p:nvSpPr>
        <p:spPr>
          <a:xfrm>
            <a:off x="548640" y="731520"/>
            <a:ext cx="84124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400" b="1" dirty="0">
                <a:solidFill>
                  <a:srgbClr val="2C5F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twelve objectives</a:t>
            </a:r>
            <a:endParaRPr lang="en-US" sz="3400" dirty="0"/>
          </a:p>
        </p:txBody>
      </p:sp>
      <p:sp>
        <p:nvSpPr>
          <p:cNvPr id="5" name="Shape 2"/>
          <p:cNvSpPr/>
          <p:nvPr/>
        </p:nvSpPr>
        <p:spPr>
          <a:xfrm>
            <a:off x="548640" y="1783080"/>
            <a:ext cx="3520440" cy="3246120"/>
          </a:xfrm>
          <a:prstGeom prst="roundRect">
            <a:avLst>
              <a:gd name="adj" fmla="val 2535"/>
            </a:avLst>
          </a:prstGeom>
          <a:solidFill>
            <a:srgbClr val="FFFFFF"/>
          </a:solidFill>
          <a:ln w="12700">
            <a:solidFill>
              <a:srgbClr val="D3DEC6"/>
            </a:solidFill>
            <a:prstDash val="solid"/>
          </a:ln>
          <a:effectLst>
            <a:outerShdw blurRad="88900" dist="38100" dir="5400000" algn="bl" rotWithShape="0">
              <a:srgbClr val="8A8F86">
                <a:alpha val="28000"/>
              </a:srgbClr>
            </a:outerShdw>
          </a:effectLst>
        </p:spPr>
      </p:sp>
      <p:sp>
        <p:nvSpPr>
          <p:cNvPr id="6" name="Shape 3"/>
          <p:cNvSpPr/>
          <p:nvPr/>
        </p:nvSpPr>
        <p:spPr>
          <a:xfrm>
            <a:off x="548640" y="1783080"/>
            <a:ext cx="3520440" cy="548640"/>
          </a:xfrm>
          <a:prstGeom prst="roundRect">
            <a:avLst>
              <a:gd name="adj" fmla="val 15000"/>
            </a:avLst>
          </a:prstGeom>
          <a:solidFill>
            <a:srgbClr val="2C5F2D"/>
          </a:solidFill>
          <a:ln/>
        </p:spPr>
      </p:sp>
      <p:sp>
        <p:nvSpPr>
          <p:cNvPr id="7" name="Text 4"/>
          <p:cNvSpPr/>
          <p:nvPr/>
        </p:nvSpPr>
        <p:spPr>
          <a:xfrm>
            <a:off x="777240" y="1783080"/>
            <a:ext cx="3063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linchpin — Saputo</a:t>
            </a:r>
            <a:endParaRPr lang="en-US" sz="1650" dirty="0"/>
          </a:p>
        </p:txBody>
      </p:sp>
      <p:sp>
        <p:nvSpPr>
          <p:cNvPr id="8" name="Text 5"/>
          <p:cNvSpPr/>
          <p:nvPr/>
        </p:nvSpPr>
        <p:spPr>
          <a:xfrm>
            <a:off x="841248" y="2496312"/>
            <a:ext cx="2953512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05000"/>
              </a:lnSpc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24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a) Sale &amp; new operator for the old Saputo building</a:t>
            </a:r>
            <a:endParaRPr lang="en-US" sz="1300" dirty="0"/>
          </a:p>
          <a:p>
            <a:pPr marL="342900" indent="-342900">
              <a:lnSpc>
                <a:spcPct val="105000"/>
              </a:lnSpc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24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b) Expand the tax base — outcomes by Sept 1, 2026</a:t>
            </a:r>
            <a:endParaRPr lang="en-US" sz="1300" dirty="0"/>
          </a:p>
          <a:p>
            <a:pPr marL="342900" indent="-342900">
              <a:lnSpc>
                <a:spcPct val="105000"/>
              </a:lnSpc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24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c) Youth population &amp; engagement (tied to a &amp; b)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4453128" y="1783080"/>
            <a:ext cx="3520440" cy="3246120"/>
          </a:xfrm>
          <a:prstGeom prst="roundRect">
            <a:avLst>
              <a:gd name="adj" fmla="val 2535"/>
            </a:avLst>
          </a:prstGeom>
          <a:solidFill>
            <a:srgbClr val="FFFFFF"/>
          </a:solidFill>
          <a:ln w="12700">
            <a:solidFill>
              <a:srgbClr val="D3DEC6"/>
            </a:solidFill>
            <a:prstDash val="solid"/>
          </a:ln>
          <a:effectLst>
            <a:outerShdw blurRad="88900" dist="38100" dir="5400000" algn="bl" rotWithShape="0">
              <a:srgbClr val="8A8F86">
                <a:alpha val="28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4453128" y="1783080"/>
            <a:ext cx="3520440" cy="548640"/>
          </a:xfrm>
          <a:prstGeom prst="roundRect">
            <a:avLst>
              <a:gd name="adj" fmla="val 15000"/>
            </a:avLst>
          </a:prstGeom>
          <a:solidFill>
            <a:srgbClr val="3E7FA6"/>
          </a:solidFill>
          <a:ln/>
        </p:spPr>
      </p:sp>
      <p:sp>
        <p:nvSpPr>
          <p:cNvPr id="11" name="Text 8"/>
          <p:cNvSpPr/>
          <p:nvPr/>
        </p:nvSpPr>
        <p:spPr>
          <a:xfrm>
            <a:off x="4681728" y="1783080"/>
            <a:ext cx="3063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Dated deliverables</a:t>
            </a:r>
            <a:endParaRPr lang="en-US" sz="1650" dirty="0"/>
          </a:p>
        </p:txBody>
      </p:sp>
      <p:sp>
        <p:nvSpPr>
          <p:cNvPr id="12" name="Text 9"/>
          <p:cNvSpPr/>
          <p:nvPr/>
        </p:nvSpPr>
        <p:spPr>
          <a:xfrm>
            <a:off x="4745736" y="2496312"/>
            <a:ext cx="2953512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05000"/>
              </a:lnSpc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24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e) Electronic signage — Spring 2026</a:t>
            </a:r>
            <a:endParaRPr lang="en-US" sz="1300" dirty="0"/>
          </a:p>
          <a:p>
            <a:pPr marL="342900" indent="-342900">
              <a:lnSpc>
                <a:spcPct val="105000"/>
              </a:lnSpc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24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d) Gas station — Dec 2026</a:t>
            </a:r>
            <a:endParaRPr lang="en-US" sz="1300" dirty="0"/>
          </a:p>
          <a:p>
            <a:pPr marL="342900" indent="-342900">
              <a:lnSpc>
                <a:spcPct val="105000"/>
              </a:lnSpc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24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f) Wayfinding signage — Dec 2026</a:t>
            </a:r>
            <a:endParaRPr lang="en-US" sz="1300" dirty="0"/>
          </a:p>
          <a:p>
            <a:pPr marL="342900" indent="-342900">
              <a:lnSpc>
                <a:spcPct val="105000"/>
              </a:lnSpc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24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g) New playground — Dec 2026</a:t>
            </a:r>
            <a:endParaRPr lang="en-US" sz="1300" dirty="0"/>
          </a:p>
          <a:p>
            <a:pPr marL="342900" indent="-342900">
              <a:lnSpc>
                <a:spcPct val="105000"/>
              </a:lnSpc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24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l) RV dump station w/ County — 2026</a:t>
            </a:r>
            <a:endParaRPr lang="en-US" sz="1300" dirty="0"/>
          </a:p>
        </p:txBody>
      </p:sp>
      <p:sp>
        <p:nvSpPr>
          <p:cNvPr id="13" name="Shape 10"/>
          <p:cNvSpPr/>
          <p:nvPr/>
        </p:nvSpPr>
        <p:spPr>
          <a:xfrm>
            <a:off x="8357616" y="1783080"/>
            <a:ext cx="3520440" cy="3246120"/>
          </a:xfrm>
          <a:prstGeom prst="roundRect">
            <a:avLst>
              <a:gd name="adj" fmla="val 2535"/>
            </a:avLst>
          </a:prstGeom>
          <a:solidFill>
            <a:srgbClr val="FFFFFF"/>
          </a:solidFill>
          <a:ln w="12700">
            <a:solidFill>
              <a:srgbClr val="D3DEC6"/>
            </a:solidFill>
            <a:prstDash val="solid"/>
          </a:ln>
          <a:effectLst>
            <a:outerShdw blurRad="88900" dist="38100" dir="5400000" algn="bl" rotWithShape="0">
              <a:srgbClr val="8A8F86">
                <a:alpha val="28000"/>
              </a:srgbClr>
            </a:outerShdw>
          </a:effectLst>
        </p:spPr>
      </p:sp>
      <p:sp>
        <p:nvSpPr>
          <p:cNvPr id="14" name="Shape 11"/>
          <p:cNvSpPr/>
          <p:nvPr/>
        </p:nvSpPr>
        <p:spPr>
          <a:xfrm>
            <a:off x="8357616" y="1783080"/>
            <a:ext cx="3520440" cy="548640"/>
          </a:xfrm>
          <a:prstGeom prst="roundRect">
            <a:avLst>
              <a:gd name="adj" fmla="val 15000"/>
            </a:avLst>
          </a:prstGeom>
          <a:solidFill>
            <a:srgbClr val="B98A2E"/>
          </a:solidFill>
          <a:ln/>
        </p:spPr>
      </p:sp>
      <p:sp>
        <p:nvSpPr>
          <p:cNvPr id="15" name="Text 12"/>
          <p:cNvSpPr/>
          <p:nvPr/>
        </p:nvSpPr>
        <p:spPr>
          <a:xfrm>
            <a:off x="8586216" y="1783080"/>
            <a:ext cx="3063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Ongoing</a:t>
            </a:r>
            <a:endParaRPr lang="en-US" sz="1650" dirty="0"/>
          </a:p>
        </p:txBody>
      </p:sp>
      <p:sp>
        <p:nvSpPr>
          <p:cNvPr id="16" name="Text 13"/>
          <p:cNvSpPr/>
          <p:nvPr/>
        </p:nvSpPr>
        <p:spPr>
          <a:xfrm>
            <a:off x="8650224" y="2496312"/>
            <a:ext cx="2953512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05000"/>
              </a:lnSpc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24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h) Village school partnership</a:t>
            </a:r>
            <a:endParaRPr lang="en-US" sz="1300" dirty="0"/>
          </a:p>
          <a:p>
            <a:pPr marL="342900" indent="-342900">
              <a:lnSpc>
                <a:spcPct val="105000"/>
              </a:lnSpc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24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i) Youth volunteerism</a:t>
            </a:r>
            <a:endParaRPr lang="en-US" sz="1300" dirty="0"/>
          </a:p>
          <a:p>
            <a:pPr marL="342900" indent="-342900">
              <a:lnSpc>
                <a:spcPct val="105000"/>
              </a:lnSpc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24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j) Contribute to Glenwood Gleanings</a:t>
            </a:r>
            <a:endParaRPr lang="en-US" sz="1300" dirty="0"/>
          </a:p>
          <a:p>
            <a:pPr marL="342900" indent="-342900">
              <a:lnSpc>
                <a:spcPct val="105000"/>
              </a:lnSpc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24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k) New service clubs (Lions, 4-H)</a:t>
            </a:r>
            <a:endParaRPr lang="en-US" sz="1300" dirty="0"/>
          </a:p>
        </p:txBody>
      </p:sp>
      <p:sp>
        <p:nvSpPr>
          <p:cNvPr id="17" name="Shape 14"/>
          <p:cNvSpPr/>
          <p:nvPr/>
        </p:nvSpPr>
        <p:spPr>
          <a:xfrm>
            <a:off x="548640" y="5257800"/>
            <a:ext cx="10744200" cy="841248"/>
          </a:xfrm>
          <a:prstGeom prst="roundRect">
            <a:avLst>
              <a:gd name="adj" fmla="val 9783"/>
            </a:avLst>
          </a:prstGeom>
          <a:solidFill>
            <a:srgbClr val="E9F1DD"/>
          </a:solidFill>
          <a:ln/>
        </p:spPr>
      </p:sp>
      <p:sp>
        <p:nvSpPr>
          <p:cNvPr id="18" name="Text 15"/>
          <p:cNvSpPr/>
          <p:nvPr/>
        </p:nvSpPr>
        <p:spPr>
          <a:xfrm>
            <a:off x="822960" y="5257800"/>
            <a:ext cx="1024128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we review: </a:t>
            </a:r>
            <a:r>
              <a:rPr lang="en-US" sz="1450" dirty="0">
                <a:solidFill>
                  <a:srgbClr val="24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 carry forward?  which are done?  which should we retire?  </a:t>
            </a:r>
            <a:r>
              <a:rPr lang="en-US" sz="1450" i="1" dirty="0">
                <a:solidFill>
                  <a:srgbClr val="5E6B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Twelve was a lot.</a:t>
            </a:r>
            <a:endParaRPr lang="en-US" sz="14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5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74375" y="310896"/>
            <a:ext cx="868680" cy="66821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4572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B98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CORE OF THE MORNING</a:t>
            </a:r>
            <a:endParaRPr lang="en-US" sz="1200" dirty="0"/>
          </a:p>
        </p:txBody>
      </p:sp>
      <p:sp>
        <p:nvSpPr>
          <p:cNvPr id="4" name="Text 1"/>
          <p:cNvSpPr/>
          <p:nvPr/>
        </p:nvSpPr>
        <p:spPr>
          <a:xfrm>
            <a:off x="548640" y="731520"/>
            <a:ext cx="96012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400" b="1" dirty="0">
                <a:solidFill>
                  <a:srgbClr val="2C5F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SWOT — a refresh, not a rebuild</a:t>
            </a:r>
            <a:endParaRPr lang="en-US" sz="3400" dirty="0"/>
          </a:p>
        </p:txBody>
      </p:sp>
      <p:sp>
        <p:nvSpPr>
          <p:cNvPr id="5" name="Shape 2"/>
          <p:cNvSpPr/>
          <p:nvPr/>
        </p:nvSpPr>
        <p:spPr>
          <a:xfrm>
            <a:off x="548640" y="1783080"/>
            <a:ext cx="5120640" cy="1572768"/>
          </a:xfrm>
          <a:prstGeom prst="roundRect">
            <a:avLst>
              <a:gd name="adj" fmla="val 5233"/>
            </a:avLst>
          </a:prstGeom>
          <a:solidFill>
            <a:srgbClr val="FFFFFF"/>
          </a:solidFill>
          <a:ln w="12700">
            <a:solidFill>
              <a:srgbClr val="D3DEC6"/>
            </a:solidFill>
            <a:prstDash val="solid"/>
          </a:ln>
          <a:effectLst>
            <a:outerShdw blurRad="88900" dist="38100" dir="5400000" algn="bl" rotWithShape="0">
              <a:srgbClr val="8A8F86">
                <a:alpha val="28000"/>
              </a:srgbClr>
            </a:outerShdw>
          </a:effectLst>
        </p:spPr>
      </p:sp>
      <p:sp>
        <p:nvSpPr>
          <p:cNvPr id="6" name="Shape 3"/>
          <p:cNvSpPr/>
          <p:nvPr/>
        </p:nvSpPr>
        <p:spPr>
          <a:xfrm>
            <a:off x="841248" y="2093976"/>
            <a:ext cx="310896" cy="310896"/>
          </a:xfrm>
          <a:prstGeom prst="ellipse">
            <a:avLst/>
          </a:prstGeom>
          <a:solidFill>
            <a:srgbClr val="6E9E43"/>
          </a:solidFill>
          <a:ln/>
        </p:spPr>
      </p:sp>
      <p:sp>
        <p:nvSpPr>
          <p:cNvPr id="7" name="Text 4"/>
          <p:cNvSpPr/>
          <p:nvPr/>
        </p:nvSpPr>
        <p:spPr>
          <a:xfrm>
            <a:off x="1280160" y="2002536"/>
            <a:ext cx="4114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C5F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Strengths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1280160" y="2441448"/>
            <a:ext cx="4114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kern="0" spc="150" dirty="0">
                <a:solidFill>
                  <a:srgbClr val="6E9E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INTERNAL · PRESENT</a:t>
            </a:r>
            <a:endParaRPr lang="en-US" sz="1050" dirty="0"/>
          </a:p>
        </p:txBody>
      </p:sp>
      <p:sp>
        <p:nvSpPr>
          <p:cNvPr id="9" name="Text 6"/>
          <p:cNvSpPr/>
          <p:nvPr/>
        </p:nvSpPr>
        <p:spPr>
          <a:xfrm>
            <a:off x="859536" y="2770632"/>
            <a:ext cx="4526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24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we’re good at; what we have going for us</a:t>
            </a:r>
            <a:endParaRPr lang="en-US" sz="1350" dirty="0"/>
          </a:p>
        </p:txBody>
      </p:sp>
      <p:sp>
        <p:nvSpPr>
          <p:cNvPr id="10" name="Shape 7"/>
          <p:cNvSpPr/>
          <p:nvPr/>
        </p:nvSpPr>
        <p:spPr>
          <a:xfrm>
            <a:off x="6035040" y="1783080"/>
            <a:ext cx="5120640" cy="1572768"/>
          </a:xfrm>
          <a:prstGeom prst="roundRect">
            <a:avLst>
              <a:gd name="adj" fmla="val 5233"/>
            </a:avLst>
          </a:prstGeom>
          <a:solidFill>
            <a:srgbClr val="FFFFFF"/>
          </a:solidFill>
          <a:ln w="12700">
            <a:solidFill>
              <a:srgbClr val="D3DEC6"/>
            </a:solidFill>
            <a:prstDash val="solid"/>
          </a:ln>
          <a:effectLst>
            <a:outerShdw blurRad="88900" dist="38100" dir="5400000" algn="bl" rotWithShape="0">
              <a:srgbClr val="8A8F86">
                <a:alpha val="28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6327648" y="2093976"/>
            <a:ext cx="310896" cy="310896"/>
          </a:xfrm>
          <a:prstGeom prst="ellipse">
            <a:avLst/>
          </a:prstGeom>
          <a:solidFill>
            <a:srgbClr val="B98A2E"/>
          </a:solidFill>
          <a:ln/>
        </p:spPr>
      </p:sp>
      <p:sp>
        <p:nvSpPr>
          <p:cNvPr id="12" name="Text 9"/>
          <p:cNvSpPr/>
          <p:nvPr/>
        </p:nvSpPr>
        <p:spPr>
          <a:xfrm>
            <a:off x="6766560" y="2002536"/>
            <a:ext cx="4114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C5F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Weaknesses</a:t>
            </a:r>
            <a:endParaRPr lang="en-US" sz="2000" dirty="0"/>
          </a:p>
        </p:txBody>
      </p:sp>
      <p:sp>
        <p:nvSpPr>
          <p:cNvPr id="13" name="Text 10"/>
          <p:cNvSpPr/>
          <p:nvPr/>
        </p:nvSpPr>
        <p:spPr>
          <a:xfrm>
            <a:off x="6766560" y="2441448"/>
            <a:ext cx="4114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kern="0" spc="150" dirty="0">
                <a:solidFill>
                  <a:srgbClr val="B98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INTERNAL · PRESENT</a:t>
            </a:r>
            <a:endParaRPr lang="en-US" sz="1050" dirty="0"/>
          </a:p>
        </p:txBody>
      </p:sp>
      <p:sp>
        <p:nvSpPr>
          <p:cNvPr id="14" name="Text 11"/>
          <p:cNvSpPr/>
          <p:nvPr/>
        </p:nvSpPr>
        <p:spPr>
          <a:xfrm>
            <a:off x="6345936" y="2770632"/>
            <a:ext cx="4526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24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we fall short; what holds us back</a:t>
            </a:r>
            <a:endParaRPr lang="en-US" sz="1350" dirty="0"/>
          </a:p>
        </p:txBody>
      </p:sp>
      <p:sp>
        <p:nvSpPr>
          <p:cNvPr id="15" name="Shape 12"/>
          <p:cNvSpPr/>
          <p:nvPr/>
        </p:nvSpPr>
        <p:spPr>
          <a:xfrm>
            <a:off x="548640" y="3648456"/>
            <a:ext cx="5120640" cy="1572768"/>
          </a:xfrm>
          <a:prstGeom prst="roundRect">
            <a:avLst>
              <a:gd name="adj" fmla="val 5233"/>
            </a:avLst>
          </a:prstGeom>
          <a:solidFill>
            <a:srgbClr val="FFFFFF"/>
          </a:solidFill>
          <a:ln w="12700">
            <a:solidFill>
              <a:srgbClr val="D3DEC6"/>
            </a:solidFill>
            <a:prstDash val="solid"/>
          </a:ln>
          <a:effectLst>
            <a:outerShdw blurRad="88900" dist="38100" dir="5400000" algn="bl" rotWithShape="0">
              <a:srgbClr val="8A8F86">
                <a:alpha val="28000"/>
              </a:srgbClr>
            </a:outerShdw>
          </a:effectLst>
        </p:spPr>
      </p:sp>
      <p:sp>
        <p:nvSpPr>
          <p:cNvPr id="16" name="Shape 13"/>
          <p:cNvSpPr/>
          <p:nvPr/>
        </p:nvSpPr>
        <p:spPr>
          <a:xfrm>
            <a:off x="841248" y="3959352"/>
            <a:ext cx="310896" cy="310896"/>
          </a:xfrm>
          <a:prstGeom prst="ellipse">
            <a:avLst/>
          </a:prstGeom>
          <a:solidFill>
            <a:srgbClr val="3E7FA6"/>
          </a:solidFill>
          <a:ln/>
        </p:spPr>
      </p:sp>
      <p:sp>
        <p:nvSpPr>
          <p:cNvPr id="17" name="Text 14"/>
          <p:cNvSpPr/>
          <p:nvPr/>
        </p:nvSpPr>
        <p:spPr>
          <a:xfrm>
            <a:off x="1280160" y="3867912"/>
            <a:ext cx="4114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C5F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Opportunities</a:t>
            </a:r>
            <a:endParaRPr lang="en-US" sz="2000" dirty="0"/>
          </a:p>
        </p:txBody>
      </p:sp>
      <p:sp>
        <p:nvSpPr>
          <p:cNvPr id="18" name="Text 15"/>
          <p:cNvSpPr/>
          <p:nvPr/>
        </p:nvSpPr>
        <p:spPr>
          <a:xfrm>
            <a:off x="1280160" y="4306824"/>
            <a:ext cx="4114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kern="0" spc="150" dirty="0">
                <a:solidFill>
                  <a:srgbClr val="3E7F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EXTERNAL · FUTURE</a:t>
            </a:r>
            <a:endParaRPr lang="en-US" sz="1050" dirty="0"/>
          </a:p>
        </p:txBody>
      </p:sp>
      <p:sp>
        <p:nvSpPr>
          <p:cNvPr id="19" name="Text 16"/>
          <p:cNvSpPr/>
          <p:nvPr/>
        </p:nvSpPr>
        <p:spPr>
          <a:xfrm>
            <a:off x="859536" y="4636008"/>
            <a:ext cx="4526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24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What’s out there we could seize</a:t>
            </a:r>
            <a:endParaRPr lang="en-US" sz="1350" dirty="0"/>
          </a:p>
        </p:txBody>
      </p:sp>
      <p:sp>
        <p:nvSpPr>
          <p:cNvPr id="20" name="Shape 17"/>
          <p:cNvSpPr/>
          <p:nvPr/>
        </p:nvSpPr>
        <p:spPr>
          <a:xfrm>
            <a:off x="6035040" y="3648456"/>
            <a:ext cx="5120640" cy="1572768"/>
          </a:xfrm>
          <a:prstGeom prst="roundRect">
            <a:avLst>
              <a:gd name="adj" fmla="val 5233"/>
            </a:avLst>
          </a:prstGeom>
          <a:solidFill>
            <a:srgbClr val="FFFFFF"/>
          </a:solidFill>
          <a:ln w="12700">
            <a:solidFill>
              <a:srgbClr val="D3DEC6"/>
            </a:solidFill>
            <a:prstDash val="solid"/>
          </a:ln>
          <a:effectLst>
            <a:outerShdw blurRad="88900" dist="38100" dir="5400000" algn="bl" rotWithShape="0">
              <a:srgbClr val="8A8F86">
                <a:alpha val="28000"/>
              </a:srgbClr>
            </a:outerShdw>
          </a:effectLst>
        </p:spPr>
      </p:sp>
      <p:sp>
        <p:nvSpPr>
          <p:cNvPr id="21" name="Shape 18"/>
          <p:cNvSpPr/>
          <p:nvPr/>
        </p:nvSpPr>
        <p:spPr>
          <a:xfrm>
            <a:off x="6327648" y="3959352"/>
            <a:ext cx="310896" cy="310896"/>
          </a:xfrm>
          <a:prstGeom prst="ellipse">
            <a:avLst/>
          </a:prstGeom>
          <a:solidFill>
            <a:srgbClr val="A15C3E"/>
          </a:solidFill>
          <a:ln/>
        </p:spPr>
      </p:sp>
      <p:sp>
        <p:nvSpPr>
          <p:cNvPr id="22" name="Text 19"/>
          <p:cNvSpPr/>
          <p:nvPr/>
        </p:nvSpPr>
        <p:spPr>
          <a:xfrm>
            <a:off x="6766560" y="3867912"/>
            <a:ext cx="4114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C5F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Threats</a:t>
            </a:r>
            <a:endParaRPr lang="en-US" sz="2000" dirty="0"/>
          </a:p>
        </p:txBody>
      </p:sp>
      <p:sp>
        <p:nvSpPr>
          <p:cNvPr id="23" name="Text 20"/>
          <p:cNvSpPr/>
          <p:nvPr/>
        </p:nvSpPr>
        <p:spPr>
          <a:xfrm>
            <a:off x="6766560" y="4306824"/>
            <a:ext cx="4114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kern="0" spc="150" dirty="0">
                <a:solidFill>
                  <a:srgbClr val="A15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EXTERNAL · FUTURE</a:t>
            </a:r>
            <a:endParaRPr lang="en-US" sz="1050" dirty="0"/>
          </a:p>
        </p:txBody>
      </p:sp>
      <p:sp>
        <p:nvSpPr>
          <p:cNvPr id="24" name="Text 21"/>
          <p:cNvSpPr/>
          <p:nvPr/>
        </p:nvSpPr>
        <p:spPr>
          <a:xfrm>
            <a:off x="6345936" y="4636008"/>
            <a:ext cx="4526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24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Outside pressures and risks to prepare for</a:t>
            </a:r>
            <a:endParaRPr lang="en-US" sz="1350" dirty="0"/>
          </a:p>
        </p:txBody>
      </p:sp>
      <p:sp>
        <p:nvSpPr>
          <p:cNvPr id="25" name="Shape 22"/>
          <p:cNvSpPr/>
          <p:nvPr/>
        </p:nvSpPr>
        <p:spPr>
          <a:xfrm>
            <a:off x="548640" y="5257800"/>
            <a:ext cx="10744200" cy="841248"/>
          </a:xfrm>
          <a:prstGeom prst="roundRect">
            <a:avLst>
              <a:gd name="adj" fmla="val 9783"/>
            </a:avLst>
          </a:prstGeom>
          <a:solidFill>
            <a:srgbClr val="2C5F2D"/>
          </a:solidFill>
          <a:ln/>
        </p:spPr>
      </p:sp>
      <p:sp>
        <p:nvSpPr>
          <p:cNvPr id="26" name="Text 23"/>
          <p:cNvSpPr/>
          <p:nvPr/>
        </p:nvSpPr>
        <p:spPr>
          <a:xfrm>
            <a:off x="822960" y="5257800"/>
            <a:ext cx="1024128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Working from last year’s list: </a:t>
            </a:r>
            <a:r>
              <a:rPr lang="en-US" sz="1450" dirty="0">
                <a:solidFill>
                  <a:srgbClr val="EAF3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 each item  ✓ still true   ✗ no longer   ? debate  —  then add what a year has changed.</a:t>
            </a:r>
            <a:endParaRPr lang="en-US" sz="14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1559</Words>
  <Application>Microsoft Office PowerPoint</Application>
  <PresentationFormat>Widescreen</PresentationFormat>
  <Paragraphs>213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Council Strategic Planning 2026</dc:title>
  <dc:subject>PptxGenJS Presentation</dc:subject>
  <dc:creator>Village of Glenwood</dc:creator>
  <cp:lastModifiedBy>CAO</cp:lastModifiedBy>
  <cp:revision>1</cp:revision>
  <dcterms:created xsi:type="dcterms:W3CDTF">2026-08-18T22:15:40Z</dcterms:created>
  <dcterms:modified xsi:type="dcterms:W3CDTF">2026-08-26T14:04:03Z</dcterms:modified>
</cp:coreProperties>
</file>